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7" r:id="rId2"/>
    <p:sldId id="258" r:id="rId3"/>
    <p:sldId id="275" r:id="rId4"/>
    <p:sldId id="259" r:id="rId5"/>
    <p:sldId id="260" r:id="rId6"/>
    <p:sldId id="261" r:id="rId7"/>
    <p:sldId id="273" r:id="rId8"/>
    <p:sldId id="262" r:id="rId9"/>
    <p:sldId id="265" r:id="rId10"/>
    <p:sldId id="263" r:id="rId11"/>
    <p:sldId id="266" r:id="rId12"/>
    <p:sldId id="274" r:id="rId13"/>
    <p:sldId id="267" r:id="rId14"/>
    <p:sldId id="268" r:id="rId15"/>
    <p:sldId id="269" r:id="rId16"/>
    <p:sldId id="270" r:id="rId17"/>
    <p:sldId id="272" r:id="rId18"/>
    <p:sldId id="264" r:id="rId19"/>
    <p:sldId id="27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4" d="100"/>
          <a:sy n="54" d="100"/>
        </p:scale>
        <p:origin x="-1288" y="-7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7E1F2A-A157-5E48-A2CC-820C4D257822}" type="datetimeFigureOut">
              <a:rPr lang="en-US" smtClean="0"/>
              <a:t>16-01-11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219C24-A36C-2B47-A2EB-9607747DB561}" type="slidenum">
              <a:rPr lang="en-US" smtClean="0"/>
              <a:t>‹#›</a:t>
            </a:fld>
            <a:endParaRPr lang="en-US"/>
          </a:p>
        </p:txBody>
      </p:sp>
    </p:spTree>
    <p:extLst>
      <p:ext uri="{BB962C8B-B14F-4D97-AF65-F5344CB8AC3E}">
        <p14:creationId xmlns:p14="http://schemas.microsoft.com/office/powerpoint/2010/main" val="5138730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7F63CF-1789-2F43-A3E8-27191648CE6D}" type="slidenum">
              <a:rPr lang="en-US" smtClean="0"/>
              <a:t>1</a:t>
            </a:fld>
            <a:endParaRPr lang="en-US"/>
          </a:p>
        </p:txBody>
      </p:sp>
    </p:spTree>
    <p:extLst>
      <p:ext uri="{BB962C8B-B14F-4D97-AF65-F5344CB8AC3E}">
        <p14:creationId xmlns:p14="http://schemas.microsoft.com/office/powerpoint/2010/main" val="397267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study by </a:t>
            </a:r>
            <a:r>
              <a:rPr lang="en-US" dirty="0" err="1" smtClean="0"/>
              <a:t>Meck</a:t>
            </a:r>
            <a:r>
              <a:rPr lang="en-US" dirty="0" smtClean="0"/>
              <a:t> </a:t>
            </a:r>
            <a:r>
              <a:rPr lang="en-US" dirty="0" err="1" smtClean="0"/>
              <a:t>et.al</a:t>
            </a:r>
            <a:r>
              <a:rPr lang="en-US" dirty="0" smtClean="0"/>
              <a:t> found that </a:t>
            </a:r>
            <a:r>
              <a:rPr lang="en-US" dirty="0" err="1" smtClean="0"/>
              <a:t>approx</a:t>
            </a:r>
            <a:r>
              <a:rPr lang="en-US" dirty="0" smtClean="0"/>
              <a:t> 20%</a:t>
            </a:r>
            <a:r>
              <a:rPr lang="en-US" baseline="0" dirty="0" smtClean="0"/>
              <a:t> of astronauts could not tolerate upright posture for 10 minutes on return to earth. They performed tilt tests (where patients lie down and eventually the table turns upright into a standing position) on six astronauts before and after long duration spaceflights and compared them to results obtained from previous short duration missions. Differences were found in stroke volumes (amount of blood pumped in the heart) and cardiac outputs (volume of blood per minute), suggesting a possible decrease in cardiac contractile function.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Orthostatic intolerance are a collection of symptoms that appear when placed in an upright position, which can be relieved by reclining. This includes fatigue, lightheadedness, anxiety, exercise intolerance, weakness, altered vision and losing consciousness to name a few.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Upon re entry, astronauts can wear a pressurized anti-gravity suit to minimize the amount of fluid that pools in the legs, as well as a lying down position on the way down.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0219C24-A36C-2B47-A2EB-9607747DB561}" type="slidenum">
              <a:rPr lang="en-US" smtClean="0"/>
              <a:t>11</a:t>
            </a:fld>
            <a:endParaRPr lang="en-US"/>
          </a:p>
        </p:txBody>
      </p:sp>
    </p:spTree>
    <p:extLst>
      <p:ext uri="{BB962C8B-B14F-4D97-AF65-F5344CB8AC3E}">
        <p14:creationId xmlns:p14="http://schemas.microsoft.com/office/powerpoint/2010/main" val="664987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a:t>
            </a:r>
            <a:r>
              <a:rPr lang="en-US" baseline="0" dirty="0" smtClean="0"/>
              <a:t> important to remember that astronauts are human too, and succumb to the same emotional and psychological stresses as everyone else. </a:t>
            </a:r>
          </a:p>
          <a:p>
            <a:r>
              <a:rPr lang="en-US" baseline="0" dirty="0" smtClean="0"/>
              <a:t>The study was based off of the writings of George Beard and Russian psychologists. They called the group of major stresses in space “asthenia”, which develops in cosmonauts after 1-2 months in space. Symptoms include sleep </a:t>
            </a:r>
            <a:r>
              <a:rPr lang="en-US" baseline="0" dirty="0" err="1" smtClean="0"/>
              <a:t>disoriders</a:t>
            </a:r>
            <a:r>
              <a:rPr lang="en-US" baseline="0" dirty="0" smtClean="0"/>
              <a:t>, anxiety, autonomic disturbances (</a:t>
            </a:r>
            <a:r>
              <a:rPr lang="en-US" baseline="0" dirty="0" err="1" smtClean="0"/>
              <a:t>ie</a:t>
            </a:r>
            <a:r>
              <a:rPr lang="en-US" baseline="0" dirty="0" smtClean="0"/>
              <a:t>. palpitations), concentration and attention difficulty, sensitivity to light and bright noises. NASA currently uses psychological tests, psychological and psychiatric interviews, and incorporates tests that are </a:t>
            </a:r>
            <a:r>
              <a:rPr lang="en-US" baseline="0" dirty="0" err="1" smtClean="0"/>
              <a:t>quantitively</a:t>
            </a:r>
            <a:r>
              <a:rPr lang="en-US" baseline="0" dirty="0" smtClean="0"/>
              <a:t> scored in order to select the best candidates.</a:t>
            </a:r>
            <a:endParaRPr lang="en-US" dirty="0" smtClean="0"/>
          </a:p>
          <a:p>
            <a:endParaRPr lang="en-US" dirty="0"/>
          </a:p>
        </p:txBody>
      </p:sp>
      <p:sp>
        <p:nvSpPr>
          <p:cNvPr id="4" name="Slide Number Placeholder 3"/>
          <p:cNvSpPr>
            <a:spLocks noGrp="1"/>
          </p:cNvSpPr>
          <p:nvPr>
            <p:ph type="sldNum" sz="quarter" idx="10"/>
          </p:nvPr>
        </p:nvSpPr>
        <p:spPr/>
        <p:txBody>
          <a:bodyPr/>
          <a:lstStyle/>
          <a:p>
            <a:fld id="{40219C24-A36C-2B47-A2EB-9607747DB561}" type="slidenum">
              <a:rPr lang="en-US" smtClean="0"/>
              <a:t>13</a:t>
            </a:fld>
            <a:endParaRPr lang="en-US"/>
          </a:p>
        </p:txBody>
      </p:sp>
    </p:spTree>
    <p:extLst>
      <p:ext uri="{BB962C8B-B14F-4D97-AF65-F5344CB8AC3E}">
        <p14:creationId xmlns:p14="http://schemas.microsoft.com/office/powerpoint/2010/main" val="14939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article mentions the space flight of </a:t>
            </a:r>
            <a:r>
              <a:rPr lang="en-US" dirty="0" err="1" smtClean="0"/>
              <a:t>J.Linenger</a:t>
            </a:r>
            <a:r>
              <a:rPr lang="en-US" baseline="0" dirty="0" smtClean="0"/>
              <a:t>, and describes it as one of the most dangerous and stressful on record. </a:t>
            </a:r>
            <a:r>
              <a:rPr lang="en-US" baseline="0" dirty="0" err="1" smtClean="0"/>
              <a:t>Linenger’s</a:t>
            </a:r>
            <a:r>
              <a:rPr lang="en-US" baseline="0" dirty="0" smtClean="0"/>
              <a:t> days lasted less than 2 hours, and so you can see how this would severely impact one’s internal clock. By taking oral temperatures, keeping sleep diaries, taking performance tests, they concluded that the body is able to function well up to 90 days in space. Anything longer than this affected sleep, alertness, and immune function.</a:t>
            </a:r>
            <a:endParaRPr lang="en-US" dirty="0" smtClean="0"/>
          </a:p>
          <a:p>
            <a:endParaRPr lang="en-US" dirty="0"/>
          </a:p>
        </p:txBody>
      </p:sp>
      <p:sp>
        <p:nvSpPr>
          <p:cNvPr id="4" name="Slide Number Placeholder 3"/>
          <p:cNvSpPr>
            <a:spLocks noGrp="1"/>
          </p:cNvSpPr>
          <p:nvPr>
            <p:ph type="sldNum" sz="quarter" idx="10"/>
          </p:nvPr>
        </p:nvSpPr>
        <p:spPr/>
        <p:txBody>
          <a:bodyPr/>
          <a:lstStyle/>
          <a:p>
            <a:fld id="{40219C24-A36C-2B47-A2EB-9607747DB561}" type="slidenum">
              <a:rPr lang="en-US" smtClean="0"/>
              <a:t>14</a:t>
            </a:fld>
            <a:endParaRPr lang="en-US"/>
          </a:p>
        </p:txBody>
      </p:sp>
    </p:spTree>
    <p:extLst>
      <p:ext uri="{BB962C8B-B14F-4D97-AF65-F5344CB8AC3E}">
        <p14:creationId xmlns:p14="http://schemas.microsoft.com/office/powerpoint/2010/main" val="4083258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Circadian rhythms and the sympathetic nervous system,</a:t>
            </a:r>
            <a:r>
              <a:rPr lang="en-US" baseline="0" dirty="0" smtClean="0"/>
              <a:t> as previously mentioned, have a great impact on the body, both on earth and in space. If the sun rises or sets every 90 minutes, the body can’t take natural clues as to what time of day it is. Because of these changes, immune functions may also change.</a:t>
            </a:r>
          </a:p>
          <a:p>
            <a:endParaRPr lang="en-US" baseline="0" dirty="0" smtClean="0"/>
          </a:p>
          <a:p>
            <a:r>
              <a:rPr lang="en-US" baseline="0" dirty="0" smtClean="0"/>
              <a:t>Weightlessness also affects gastrointestinal function, which means that oral antibiotics are absorbed poorly by the body. 10 days prior to launch, astronauts are only allowed minimal contact with outside persons prior to launch. </a:t>
            </a:r>
          </a:p>
          <a:p>
            <a:endParaRPr lang="en-US" baseline="0" dirty="0" smtClean="0"/>
          </a:p>
          <a:p>
            <a:r>
              <a:rPr lang="en-US" dirty="0" smtClean="0"/>
              <a:t>The</a:t>
            </a:r>
            <a:r>
              <a:rPr lang="en-US" baseline="0" dirty="0" smtClean="0"/>
              <a:t> study mentioned in the article by Mills et al., which showed changes in immune cells, demonstrated by an increase in white blood cells, on return from weightlessness. They suggest that this is caused by the stress of spaceflight and landing, causing the mediated redistribution of white blood cells. This effect may be weakened after longer missions where the body is able to get over the effects of weightlessness. </a:t>
            </a:r>
          </a:p>
          <a:p>
            <a:endParaRPr lang="en-US" baseline="0" dirty="0" smtClean="0"/>
          </a:p>
          <a:p>
            <a:r>
              <a:rPr lang="en-US" baseline="0" dirty="0" smtClean="0"/>
              <a:t>Twin study is currently being conducted by NASA to evaluate the effects of space travel on the body. Identical twins share the same DNA, and so NASA will be able to compare the effects of space by comparing the twins to each other!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0219C24-A36C-2B47-A2EB-9607747DB561}" type="slidenum">
              <a:rPr lang="en-US" smtClean="0"/>
              <a:t>15</a:t>
            </a:fld>
            <a:endParaRPr lang="en-US"/>
          </a:p>
        </p:txBody>
      </p:sp>
    </p:spTree>
    <p:extLst>
      <p:ext uri="{BB962C8B-B14F-4D97-AF65-F5344CB8AC3E}">
        <p14:creationId xmlns:p14="http://schemas.microsoft.com/office/powerpoint/2010/main" val="3143495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article mentions a study by</a:t>
            </a:r>
            <a:r>
              <a:rPr lang="en-US" baseline="0" dirty="0" smtClean="0"/>
              <a:t> Stowe et al, which studied the effects of stress and space travel on levels of neuroendocrine hormones and the EBV (Epstein Barr Virus) specific antibodies in astronauts. They collected samples of urinary stress hormones and plasma samples before launch, on landing day, and 3 days after landing. They found that the specific T cell immunity diminishes and that EPV actually reactivates during space travel.</a:t>
            </a:r>
          </a:p>
          <a:p>
            <a:r>
              <a:rPr lang="en-US" dirty="0" smtClean="0"/>
              <a:t>Immune suppression is the altered</a:t>
            </a:r>
            <a:r>
              <a:rPr lang="en-US" baseline="0" dirty="0" smtClean="0"/>
              <a:t> ability of the immune system to respond to stimulation. The results from this study, and others, indicate the changes that can occur in the immune system when exposed to microgravity. Virulence changes in bacteria is also harmful, as some bacteria can become more harmful or disease causing after growing in space! This is obviously a bad combination, as the enclosed quarters of the spaceship, and the long period of time spent in them, can </a:t>
            </a:r>
            <a:r>
              <a:rPr lang="en-US" baseline="0" dirty="0" err="1" smtClean="0"/>
              <a:t>harbour</a:t>
            </a:r>
            <a:r>
              <a:rPr lang="en-US" baseline="0" dirty="0" smtClean="0"/>
              <a:t> these kinds of diseases. </a:t>
            </a:r>
            <a:endParaRPr lang="en-US" dirty="0"/>
          </a:p>
        </p:txBody>
      </p:sp>
      <p:sp>
        <p:nvSpPr>
          <p:cNvPr id="4" name="Slide Number Placeholder 3"/>
          <p:cNvSpPr>
            <a:spLocks noGrp="1"/>
          </p:cNvSpPr>
          <p:nvPr>
            <p:ph type="sldNum" sz="quarter" idx="10"/>
          </p:nvPr>
        </p:nvSpPr>
        <p:spPr/>
        <p:txBody>
          <a:bodyPr/>
          <a:lstStyle/>
          <a:p>
            <a:fld id="{40219C24-A36C-2B47-A2EB-9607747DB561}" type="slidenum">
              <a:rPr lang="en-US" smtClean="0"/>
              <a:t>16</a:t>
            </a:fld>
            <a:endParaRPr lang="en-US"/>
          </a:p>
        </p:txBody>
      </p:sp>
    </p:spTree>
    <p:extLst>
      <p:ext uri="{BB962C8B-B14F-4D97-AF65-F5344CB8AC3E}">
        <p14:creationId xmlns:p14="http://schemas.microsoft.com/office/powerpoint/2010/main" val="172125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side affects of space travel occur because of weightlessness. The</a:t>
            </a:r>
            <a:r>
              <a:rPr lang="en-US" baseline="0" dirty="0" smtClean="0"/>
              <a:t> body must adapt to the loss of gravity, which can confuse the body. Initial feelings of nausea, stress, and sinuses clogging are often followed by back pain, headaches, feelings of depression due to changes in hormones, the sympathetic nervous system, fluid losses, muscle and bone loss and in the immune system. What I find most fascinating is the body’s ability to adapt to these kinds of changes within a matter of days. The longest time a person has ever spent in space is 437 days, and research on these kinds of trips give us knowledge on what factors would need to be considered for longer durations of space travel, for example, to Mars. Eyesight and bone loss are two areas that are the most concerning when it comes to space travel. I think that it’s quite obvious that the longer you stay in space, the worse some of these side affects can be.</a:t>
            </a:r>
          </a:p>
        </p:txBody>
      </p:sp>
      <p:sp>
        <p:nvSpPr>
          <p:cNvPr id="4" name="Slide Number Placeholder 3"/>
          <p:cNvSpPr>
            <a:spLocks noGrp="1"/>
          </p:cNvSpPr>
          <p:nvPr>
            <p:ph type="sldNum" sz="quarter" idx="10"/>
          </p:nvPr>
        </p:nvSpPr>
        <p:spPr/>
        <p:txBody>
          <a:bodyPr/>
          <a:lstStyle/>
          <a:p>
            <a:fld id="{40219C24-A36C-2B47-A2EB-9607747DB561}" type="slidenum">
              <a:rPr lang="en-US" smtClean="0"/>
              <a:t>17</a:t>
            </a:fld>
            <a:endParaRPr lang="en-US"/>
          </a:p>
        </p:txBody>
      </p:sp>
    </p:spTree>
    <p:extLst>
      <p:ext uri="{BB962C8B-B14F-4D97-AF65-F5344CB8AC3E}">
        <p14:creationId xmlns:p14="http://schemas.microsoft.com/office/powerpoint/2010/main" val="1130113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a:t>
            </a:r>
            <a:r>
              <a:rPr lang="en-US" baseline="0" dirty="0" smtClean="0"/>
              <a:t> of what many of us know about space travel, unless it’s an area of interest, is learned from what we see on TV or in movies – for example, </a:t>
            </a:r>
            <a:r>
              <a:rPr lang="en-US" baseline="0" dirty="0" err="1" smtClean="0"/>
              <a:t>StarTrek</a:t>
            </a:r>
            <a:r>
              <a:rPr lang="en-US" baseline="0" dirty="0" smtClean="0"/>
              <a:t>, Interstellar, The Martian, Star Wars or Prometheus. I personally believe that these kinds of beliefs and ideas are key – they form the basis to which we ask questions. Do aliens exist? Can we live on Mars?</a:t>
            </a:r>
            <a:endParaRPr lang="en-US" dirty="0"/>
          </a:p>
        </p:txBody>
      </p:sp>
      <p:sp>
        <p:nvSpPr>
          <p:cNvPr id="4" name="Slide Number Placeholder 3"/>
          <p:cNvSpPr>
            <a:spLocks noGrp="1"/>
          </p:cNvSpPr>
          <p:nvPr>
            <p:ph type="sldNum" sz="quarter" idx="10"/>
          </p:nvPr>
        </p:nvSpPr>
        <p:spPr/>
        <p:txBody>
          <a:bodyPr/>
          <a:lstStyle/>
          <a:p>
            <a:fld id="{40219C24-A36C-2B47-A2EB-9607747DB561}" type="slidenum">
              <a:rPr lang="en-US" smtClean="0"/>
              <a:t>2</a:t>
            </a:fld>
            <a:endParaRPr lang="en-US"/>
          </a:p>
        </p:txBody>
      </p:sp>
    </p:spTree>
    <p:extLst>
      <p:ext uri="{BB962C8B-B14F-4D97-AF65-F5344CB8AC3E}">
        <p14:creationId xmlns:p14="http://schemas.microsoft.com/office/powerpoint/2010/main" val="46356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problems associated with space travel involve human adaptation to space</a:t>
            </a:r>
            <a:r>
              <a:rPr lang="en-US" baseline="0" dirty="0" smtClean="0"/>
              <a:t> travel. The Goal is to learn about what we as humans are capable of, and what the limits to human adaptation are in space. Animal studies taught us a lot about whether or not humans could survive in space. The Russians were able to launch a dog, </a:t>
            </a:r>
            <a:r>
              <a:rPr lang="en-US" baseline="0" dirty="0" err="1" smtClean="0"/>
              <a:t>Laika</a:t>
            </a:r>
            <a:r>
              <a:rPr lang="en-US" baseline="0" dirty="0" smtClean="0"/>
              <a:t>, into space, but could not retrieve her. To one up the Russians, the Americans launched Able and Baker, American Squirrel monkeys, which they were able to retrieve. The whole point was to see if they could travel and function (do the assigned task) and not be overcome by the shock of space travel.</a:t>
            </a:r>
            <a:endParaRPr lang="en-US" dirty="0"/>
          </a:p>
        </p:txBody>
      </p:sp>
      <p:sp>
        <p:nvSpPr>
          <p:cNvPr id="4" name="Slide Number Placeholder 3"/>
          <p:cNvSpPr>
            <a:spLocks noGrp="1"/>
          </p:cNvSpPr>
          <p:nvPr>
            <p:ph type="sldNum" sz="quarter" idx="10"/>
          </p:nvPr>
        </p:nvSpPr>
        <p:spPr/>
        <p:txBody>
          <a:bodyPr/>
          <a:lstStyle/>
          <a:p>
            <a:fld id="{40219C24-A36C-2B47-A2EB-9607747DB561}" type="slidenum">
              <a:rPr lang="en-US" smtClean="0"/>
              <a:t>4</a:t>
            </a:fld>
            <a:endParaRPr lang="en-US"/>
          </a:p>
        </p:txBody>
      </p:sp>
    </p:spTree>
    <p:extLst>
      <p:ext uri="{BB962C8B-B14F-4D97-AF65-F5344CB8AC3E}">
        <p14:creationId xmlns:p14="http://schemas.microsoft.com/office/powerpoint/2010/main" val="4154639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Dawn of the Space age was considered</a:t>
            </a:r>
            <a:r>
              <a:rPr lang="en-US" baseline="0" dirty="0" smtClean="0"/>
              <a:t> to be 1957, and by 1969, the world had it’s first man on the moon. A lot of the research done was on travels to Antarctica, in submarines and research submersibles, and simulators. Psychology itself has come a long way, especially because we’ve been able to shrink the size of technology (miniaturization) and develop the technology to take psychological assessments and evidence based countermeasures. NASA has provided documents through the Human Research Program, which include that research must be operationally relevant (as to save costs, and to ensure safe, reliable and productive human space exploration).</a:t>
            </a:r>
          </a:p>
        </p:txBody>
      </p:sp>
      <p:sp>
        <p:nvSpPr>
          <p:cNvPr id="4" name="Slide Number Placeholder 3"/>
          <p:cNvSpPr>
            <a:spLocks noGrp="1"/>
          </p:cNvSpPr>
          <p:nvPr>
            <p:ph type="sldNum" sz="quarter" idx="10"/>
          </p:nvPr>
        </p:nvSpPr>
        <p:spPr/>
        <p:txBody>
          <a:bodyPr/>
          <a:lstStyle/>
          <a:p>
            <a:fld id="{40219C24-A36C-2B47-A2EB-9607747DB561}" type="slidenum">
              <a:rPr lang="en-US" smtClean="0"/>
              <a:t>5</a:t>
            </a:fld>
            <a:endParaRPr lang="en-US"/>
          </a:p>
        </p:txBody>
      </p:sp>
    </p:spTree>
    <p:extLst>
      <p:ext uri="{BB962C8B-B14F-4D97-AF65-F5344CB8AC3E}">
        <p14:creationId xmlns:p14="http://schemas.microsoft.com/office/powerpoint/2010/main" val="80993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Weightlessness plays a huge role in some of the physiological</a:t>
            </a:r>
            <a:r>
              <a:rPr lang="en-US" baseline="0" dirty="0" smtClean="0"/>
              <a:t> changes that take place in the body during space travel. In order to understand why the body reacts the way it does during space travel, you have to understand what weightlessness is. Chris Hadfield, a Canadian astronaut, has done a series of </a:t>
            </a:r>
            <a:r>
              <a:rPr lang="en-US" baseline="0" dirty="0" err="1" smtClean="0"/>
              <a:t>youtube</a:t>
            </a:r>
            <a:r>
              <a:rPr lang="en-US" baseline="0" dirty="0" smtClean="0"/>
              <a:t> videos while up in space, and a lot of them give us a glimpse into the life of an astronaut in space.</a:t>
            </a:r>
          </a:p>
          <a:p>
            <a:endParaRPr lang="en-US" baseline="0" dirty="0" smtClean="0"/>
          </a:p>
          <a:p>
            <a:r>
              <a:rPr lang="en-US" baseline="0" dirty="0" smtClean="0"/>
              <a:t>This sensation can be reproduced by the head-down bed rest. Lying in a bed at a 6 degree tilt can reproduce some of the fluid shifts that occur in space. </a:t>
            </a:r>
          </a:p>
          <a:p>
            <a:r>
              <a:rPr lang="en-US" baseline="0" dirty="0" smtClean="0"/>
              <a:t>A study by </a:t>
            </a:r>
            <a:r>
              <a:rPr lang="en-US" baseline="0" dirty="0" err="1" smtClean="0"/>
              <a:t>Styf</a:t>
            </a:r>
            <a:r>
              <a:rPr lang="en-US" baseline="0" dirty="0" smtClean="0"/>
              <a:t> et. al. mentioned in the text revealed that a modified version of head-down bed rest produced increased feelings of depression, as well as intense lower back, abdominal pain, headaches and leg pain.</a:t>
            </a:r>
          </a:p>
          <a:p>
            <a:endParaRPr lang="en-US" baseline="0" dirty="0" smtClean="0"/>
          </a:p>
        </p:txBody>
      </p:sp>
      <p:sp>
        <p:nvSpPr>
          <p:cNvPr id="4" name="Slide Number Placeholder 3"/>
          <p:cNvSpPr>
            <a:spLocks noGrp="1"/>
          </p:cNvSpPr>
          <p:nvPr>
            <p:ph type="sldNum" sz="quarter" idx="10"/>
          </p:nvPr>
        </p:nvSpPr>
        <p:spPr/>
        <p:txBody>
          <a:bodyPr/>
          <a:lstStyle/>
          <a:p>
            <a:fld id="{40219C24-A36C-2B47-A2EB-9607747DB561}" type="slidenum">
              <a:rPr lang="en-US" smtClean="0"/>
              <a:t>6</a:t>
            </a:fld>
            <a:endParaRPr lang="en-US"/>
          </a:p>
        </p:txBody>
      </p:sp>
    </p:spTree>
    <p:extLst>
      <p:ext uri="{BB962C8B-B14F-4D97-AF65-F5344CB8AC3E}">
        <p14:creationId xmlns:p14="http://schemas.microsoft.com/office/powerpoint/2010/main" val="3539285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More recently, as many of you might have heard, NASA has been conducting studies where they will pay you to stay in this position for 18,000 dollars for 70 days, not able to move or get out of bed, so that they can learn more about the effects of weightlessness on the human body. </a:t>
            </a:r>
          </a:p>
          <a:p>
            <a:endParaRPr lang="en-US" dirty="0"/>
          </a:p>
        </p:txBody>
      </p:sp>
      <p:sp>
        <p:nvSpPr>
          <p:cNvPr id="4" name="Slide Number Placeholder 3"/>
          <p:cNvSpPr>
            <a:spLocks noGrp="1"/>
          </p:cNvSpPr>
          <p:nvPr>
            <p:ph type="sldNum" sz="quarter" idx="10"/>
          </p:nvPr>
        </p:nvSpPr>
        <p:spPr/>
        <p:txBody>
          <a:bodyPr/>
          <a:lstStyle/>
          <a:p>
            <a:fld id="{40219C24-A36C-2B47-A2EB-9607747DB561}" type="slidenum">
              <a:rPr lang="en-US" smtClean="0"/>
              <a:t>7</a:t>
            </a:fld>
            <a:endParaRPr lang="en-US"/>
          </a:p>
        </p:txBody>
      </p:sp>
    </p:spTree>
    <p:extLst>
      <p:ext uri="{BB962C8B-B14F-4D97-AF65-F5344CB8AC3E}">
        <p14:creationId xmlns:p14="http://schemas.microsoft.com/office/powerpoint/2010/main" val="297515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 in height</a:t>
            </a:r>
            <a:r>
              <a:rPr lang="en-US" baseline="0" dirty="0" smtClean="0"/>
              <a:t> are experienced in space, up to 3%. This means someone who is 6’0 can return to earth at about 6’2. The spine is able to relax in space, which causes people to grow as the spinal nerves stretch, but can also lead to back pain because of the stretch. This effect does not last, as astronauts shrink back to their normal size on earth.</a:t>
            </a:r>
          </a:p>
          <a:p>
            <a:r>
              <a:rPr lang="en-US" baseline="0" dirty="0" smtClean="0"/>
              <a:t>Because there is not a lot of effort required to move around, muscle atrophy, as their muscles begin to deteriorate quicker.</a:t>
            </a:r>
          </a:p>
          <a:p>
            <a:r>
              <a:rPr lang="en-US" baseline="0" dirty="0" smtClean="0"/>
              <a:t>There is also a massive loss in bone density, which can increase the chances of kidney stones and fractures.</a:t>
            </a:r>
          </a:p>
          <a:p>
            <a:r>
              <a:rPr lang="en-US" baseline="0" dirty="0" smtClean="0"/>
              <a:t>Muscle loss occurs, because there is less gravitational load on the bones and muscles. We don’t need to use much effort to get around in space.</a:t>
            </a:r>
          </a:p>
          <a:p>
            <a:r>
              <a:rPr lang="en-US" baseline="0" dirty="0" smtClean="0"/>
              <a:t>NASA has implemented ultrasound technology to track changes in the spine every 30 days, which allows astronauts to evaluate the movement of muscles, blood in vessels, etc.</a:t>
            </a:r>
            <a:endParaRPr lang="en-US" dirty="0"/>
          </a:p>
        </p:txBody>
      </p:sp>
      <p:sp>
        <p:nvSpPr>
          <p:cNvPr id="4" name="Slide Number Placeholder 3"/>
          <p:cNvSpPr>
            <a:spLocks noGrp="1"/>
          </p:cNvSpPr>
          <p:nvPr>
            <p:ph type="sldNum" sz="quarter" idx="10"/>
          </p:nvPr>
        </p:nvSpPr>
        <p:spPr/>
        <p:txBody>
          <a:bodyPr/>
          <a:lstStyle/>
          <a:p>
            <a:fld id="{40219C24-A36C-2B47-A2EB-9607747DB561}" type="slidenum">
              <a:rPr lang="en-US" smtClean="0"/>
              <a:t>8</a:t>
            </a:fld>
            <a:endParaRPr lang="en-US"/>
          </a:p>
        </p:txBody>
      </p:sp>
    </p:spTree>
    <p:extLst>
      <p:ext uri="{BB962C8B-B14F-4D97-AF65-F5344CB8AC3E}">
        <p14:creationId xmlns:p14="http://schemas.microsoft.com/office/powerpoint/2010/main" val="368613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Baroflexes</a:t>
            </a:r>
            <a:r>
              <a:rPr lang="en-US" dirty="0" smtClean="0"/>
              <a:t> help control the body’s blood pressure changes. Study by Cooke et. all measured four modes of breathing. This study showed that these </a:t>
            </a:r>
            <a:r>
              <a:rPr lang="en-US" dirty="0" err="1" smtClean="0"/>
              <a:t>baroflex</a:t>
            </a:r>
            <a:r>
              <a:rPr lang="en-US" dirty="0" smtClean="0"/>
              <a:t> changes can persist for weeks,</a:t>
            </a:r>
            <a:r>
              <a:rPr lang="en-US" baseline="0" dirty="0" smtClean="0"/>
              <a:t> occurring very early in space travel and can persist. There is a specific exercise regimen that astronauts must comply to before, during, and after space time in order to combat these effects. </a:t>
            </a:r>
            <a:r>
              <a:rPr lang="en-US" baseline="0" dirty="0" smtClean="0"/>
              <a:t>Resistance training occurs before and during space travel, and muscle conditioning and rehabilitation occurs after.</a:t>
            </a:r>
          </a:p>
          <a:p>
            <a:endParaRPr lang="en-US" dirty="0"/>
          </a:p>
        </p:txBody>
      </p:sp>
      <p:sp>
        <p:nvSpPr>
          <p:cNvPr id="4" name="Slide Number Placeholder 3"/>
          <p:cNvSpPr>
            <a:spLocks noGrp="1"/>
          </p:cNvSpPr>
          <p:nvPr>
            <p:ph type="sldNum" sz="quarter" idx="10"/>
          </p:nvPr>
        </p:nvSpPr>
        <p:spPr/>
        <p:txBody>
          <a:bodyPr/>
          <a:lstStyle/>
          <a:p>
            <a:fld id="{40219C24-A36C-2B47-A2EB-9607747DB561}" type="slidenum">
              <a:rPr lang="en-US" smtClean="0"/>
              <a:t>9</a:t>
            </a:fld>
            <a:endParaRPr lang="en-US"/>
          </a:p>
        </p:txBody>
      </p:sp>
    </p:spTree>
    <p:extLst>
      <p:ext uri="{BB962C8B-B14F-4D97-AF65-F5344CB8AC3E}">
        <p14:creationId xmlns:p14="http://schemas.microsoft.com/office/powerpoint/2010/main" val="1674729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Cardiovascular and hormone physiology are one of the first things to change during space travel due to the</a:t>
            </a:r>
            <a:r>
              <a:rPr lang="en-US" baseline="0" dirty="0" smtClean="0"/>
              <a:t> effects of weightlessness. Changes take place in the sympathetic nerve activity, which controls your fight or flight reflexes. As your body escapes from the effects of gravity, the ACTH and ADH hormones increase. The ACTH hormones help to regulate cortisol, which contributes to a person’s metabolic rate and ability to manage stress. ADH hormones regulate the body’s retention of water, and kick in when you are dehydrated in order to conserve water. This is believed to be a response to the stress and nausea astronauts may feel during their departure from Earth’s gravity. There is reduced fluid and food intake at this point, as astronauts adapt to space sickness. There is reduced plasma volume, and reduced volume in the lower limbs due to fluid redistribution. Because all the fluids are being pushed towards the head, facial fullness and puffiness of the head, along with reduced volume in the lower limbs, makes people look like they have puffy faces and birds legs. Reduced plasma volume is due to reduced fluid intake and reduced urination, the fast fluid shifts due to the reduced compression from gravitational forces, as well as needing less muscle tone to maintain posture.</a:t>
            </a:r>
          </a:p>
        </p:txBody>
      </p:sp>
      <p:sp>
        <p:nvSpPr>
          <p:cNvPr id="4" name="Slide Number Placeholder 3"/>
          <p:cNvSpPr>
            <a:spLocks noGrp="1"/>
          </p:cNvSpPr>
          <p:nvPr>
            <p:ph type="sldNum" sz="quarter" idx="10"/>
          </p:nvPr>
        </p:nvSpPr>
        <p:spPr/>
        <p:txBody>
          <a:bodyPr/>
          <a:lstStyle/>
          <a:p>
            <a:fld id="{40219C24-A36C-2B47-A2EB-9607747DB561}" type="slidenum">
              <a:rPr lang="en-US" smtClean="0"/>
              <a:t>10</a:t>
            </a:fld>
            <a:endParaRPr lang="en-US"/>
          </a:p>
        </p:txBody>
      </p:sp>
    </p:spTree>
    <p:extLst>
      <p:ext uri="{BB962C8B-B14F-4D97-AF65-F5344CB8AC3E}">
        <p14:creationId xmlns:p14="http://schemas.microsoft.com/office/powerpoint/2010/main" val="294500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A417D614-3453-744E-8DA2-40B9B444664F}" type="datetimeFigureOut">
              <a:rPr lang="en-US" smtClean="0"/>
              <a:t>16-01-11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26402-28F6-B547-9CE2-99499504853D}"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CA"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417D614-3453-744E-8DA2-40B9B444664F}" type="datetimeFigureOut">
              <a:rPr lang="en-US" smtClean="0"/>
              <a:t>16-01-11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26402-28F6-B547-9CE2-9949950485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417D614-3453-744E-8DA2-40B9B444664F}" type="datetimeFigureOut">
              <a:rPr lang="en-US" smtClean="0"/>
              <a:t>16-01-11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26402-28F6-B547-9CE2-9949950485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CA" smtClean="0"/>
              <a:t>Click to edit Master title style</a:t>
            </a:r>
            <a:endParaRPr lang="en-US" dirty="0"/>
          </a:p>
        </p:txBody>
      </p:sp>
      <p:sp>
        <p:nvSpPr>
          <p:cNvPr id="4" name="Date Placeholder 3"/>
          <p:cNvSpPr>
            <a:spLocks noGrp="1"/>
          </p:cNvSpPr>
          <p:nvPr>
            <p:ph type="dt" sz="half" idx="10"/>
          </p:nvPr>
        </p:nvSpPr>
        <p:spPr/>
        <p:txBody>
          <a:bodyPr/>
          <a:lstStyle/>
          <a:p>
            <a:fld id="{A417D614-3453-744E-8DA2-40B9B444664F}" type="datetimeFigureOut">
              <a:rPr lang="en-US" smtClean="0"/>
              <a:t>16-01-11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26402-28F6-B547-9CE2-99499504853D}"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CA"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A417D614-3453-744E-8DA2-40B9B444664F}" type="datetimeFigureOut">
              <a:rPr lang="en-US" smtClean="0"/>
              <a:t>16-01-11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26402-28F6-B547-9CE2-99499504853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CA" smtClean="0"/>
              <a:t>Click to edit Master title style</a:t>
            </a:r>
            <a:endParaRPr lang="en-US" dirty="0"/>
          </a:p>
        </p:txBody>
      </p:sp>
      <p:sp>
        <p:nvSpPr>
          <p:cNvPr id="5" name="Date Placeholder 4"/>
          <p:cNvSpPr>
            <a:spLocks noGrp="1"/>
          </p:cNvSpPr>
          <p:nvPr>
            <p:ph type="dt" sz="half" idx="10"/>
          </p:nvPr>
        </p:nvSpPr>
        <p:spPr/>
        <p:txBody>
          <a:bodyPr/>
          <a:lstStyle/>
          <a:p>
            <a:fld id="{A417D614-3453-744E-8DA2-40B9B444664F}" type="datetimeFigureOut">
              <a:rPr lang="en-US" smtClean="0"/>
              <a:t>16-01-11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26402-28F6-B547-9CE2-99499504853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7" name="Date Placeholder 6"/>
          <p:cNvSpPr>
            <a:spLocks noGrp="1"/>
          </p:cNvSpPr>
          <p:nvPr>
            <p:ph type="dt" sz="half" idx="10"/>
          </p:nvPr>
        </p:nvSpPr>
        <p:spPr/>
        <p:txBody>
          <a:bodyPr/>
          <a:lstStyle/>
          <a:p>
            <a:fld id="{A417D614-3453-744E-8DA2-40B9B444664F}" type="datetimeFigureOut">
              <a:rPr lang="en-US" smtClean="0"/>
              <a:t>16-01-11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E26402-28F6-B547-9CE2-9949950485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A417D614-3453-744E-8DA2-40B9B444664F}" type="datetimeFigureOut">
              <a:rPr lang="en-US" smtClean="0"/>
              <a:t>16-01-11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E26402-28F6-B547-9CE2-9949950485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7D614-3453-744E-8DA2-40B9B444664F}" type="datetimeFigureOut">
              <a:rPr lang="en-US" smtClean="0"/>
              <a:t>16-01-11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E26402-28F6-B547-9CE2-9949950485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CA"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417D614-3453-744E-8DA2-40B9B444664F}" type="datetimeFigureOut">
              <a:rPr lang="en-US" smtClean="0"/>
              <a:t>16-01-11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26402-28F6-B547-9CE2-9949950485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CA"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417D614-3453-744E-8DA2-40B9B444664F}" type="datetimeFigureOut">
              <a:rPr lang="en-US" smtClean="0"/>
              <a:t>16-01-11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26402-28F6-B547-9CE2-9949950485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CA"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A417D614-3453-744E-8DA2-40B9B444664F}" type="datetimeFigureOut">
              <a:rPr lang="en-US" smtClean="0"/>
              <a:t>16-01-11</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1BE26402-28F6-B547-9CE2-99499504853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hyperlink" Target="http://www.space.com/19116-astronauts-taller-space-spines.html" TargetMode="External"/><Relationship Id="rId4" Type="http://schemas.openxmlformats.org/officeDocument/2006/relationships/hyperlink" Target="https://www.youtube.com/watch?v=K92hPetmYWM" TargetMode="External"/><Relationship Id="rId1" Type="http://schemas.openxmlformats.org/officeDocument/2006/relationships/slideLayout" Target="../slideLayouts/slideLayout2.xml"/><Relationship Id="rId2" Type="http://schemas.openxmlformats.org/officeDocument/2006/relationships/hyperlink" Target="http://quest.nasa.gov/projects/flies/compareImmune.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GIhsj8Fk6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ace-explor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978"/>
            <a:ext cx="9144000" cy="6858000"/>
          </a:xfrm>
          <a:prstGeom prst="rect">
            <a:avLst/>
          </a:prstGeom>
        </p:spPr>
      </p:pic>
      <p:sp>
        <p:nvSpPr>
          <p:cNvPr id="3" name="Subtitle 2"/>
          <p:cNvSpPr>
            <a:spLocks noGrp="1"/>
          </p:cNvSpPr>
          <p:nvPr>
            <p:ph type="subTitle" idx="1"/>
          </p:nvPr>
        </p:nvSpPr>
        <p:spPr>
          <a:xfrm>
            <a:off x="179263" y="1907948"/>
            <a:ext cx="4900952" cy="1752600"/>
          </a:xfrm>
        </p:spPr>
        <p:txBody>
          <a:bodyPr/>
          <a:lstStyle/>
          <a:p>
            <a:pPr algn="l"/>
            <a:r>
              <a:rPr lang="en-US" dirty="0" smtClean="0">
                <a:solidFill>
                  <a:srgbClr val="FFFFFF"/>
                </a:solidFill>
                <a:latin typeface="Marker Felt"/>
                <a:cs typeface="Marker Felt"/>
              </a:rPr>
              <a:t>Presented By Laurice Hinn</a:t>
            </a:r>
            <a:endParaRPr lang="en-US" dirty="0">
              <a:solidFill>
                <a:srgbClr val="FFFFFF"/>
              </a:solidFill>
              <a:latin typeface="Marker Felt"/>
              <a:cs typeface="Marker Felt"/>
            </a:endParaRPr>
          </a:p>
        </p:txBody>
      </p:sp>
      <p:sp>
        <p:nvSpPr>
          <p:cNvPr id="2" name="Title 1"/>
          <p:cNvSpPr>
            <a:spLocks noGrp="1"/>
          </p:cNvSpPr>
          <p:nvPr>
            <p:ph type="ctrTitle"/>
          </p:nvPr>
        </p:nvSpPr>
        <p:spPr>
          <a:xfrm>
            <a:off x="174818" y="437923"/>
            <a:ext cx="9810794" cy="1470025"/>
          </a:xfrm>
        </p:spPr>
        <p:txBody>
          <a:bodyPr>
            <a:noAutofit/>
          </a:bodyPr>
          <a:lstStyle/>
          <a:p>
            <a:pPr algn="l"/>
            <a:r>
              <a:rPr lang="en-US" sz="4800" dirty="0" smtClean="0">
                <a:solidFill>
                  <a:srgbClr val="FFFFFF"/>
                </a:solidFill>
                <a:latin typeface="Marker Felt"/>
                <a:cs typeface="Marker Felt"/>
              </a:rPr>
              <a:t>Physical and Psychological Challenges of Space </a:t>
            </a:r>
            <a:r>
              <a:rPr lang="en-US" sz="4800" dirty="0" smtClean="0">
                <a:latin typeface="Marker Felt"/>
                <a:cs typeface="Marker Felt"/>
              </a:rPr>
              <a:t>Travel</a:t>
            </a:r>
            <a:endParaRPr lang="en-US" sz="4800" dirty="0">
              <a:latin typeface="Marker Felt"/>
              <a:cs typeface="Marker Felt"/>
            </a:endParaRPr>
          </a:p>
        </p:txBody>
      </p:sp>
      <p:sp>
        <p:nvSpPr>
          <p:cNvPr id="5" name="Rectangle 4"/>
          <p:cNvSpPr/>
          <p:nvPr/>
        </p:nvSpPr>
        <p:spPr>
          <a:xfrm>
            <a:off x="4357152" y="5903692"/>
            <a:ext cx="4572000" cy="923330"/>
          </a:xfrm>
          <a:prstGeom prst="rect">
            <a:avLst/>
          </a:prstGeom>
        </p:spPr>
        <p:txBody>
          <a:bodyPr>
            <a:spAutoFit/>
          </a:bodyPr>
          <a:lstStyle/>
          <a:p>
            <a:r>
              <a:rPr lang="en-US" dirty="0">
                <a:solidFill>
                  <a:srgbClr val="FFFFFF"/>
                </a:solidFill>
              </a:rPr>
              <a:t>http://</a:t>
            </a:r>
            <a:r>
              <a:rPr lang="en-US" dirty="0" err="1">
                <a:solidFill>
                  <a:srgbClr val="FFFFFF"/>
                </a:solidFill>
              </a:rPr>
              <a:t>www.starshipsodyssey.com</a:t>
            </a:r>
            <a:r>
              <a:rPr lang="en-US" dirty="0">
                <a:solidFill>
                  <a:srgbClr val="FFFFFF"/>
                </a:solidFill>
              </a:rPr>
              <a:t>/</a:t>
            </a:r>
            <a:r>
              <a:rPr lang="en-US" dirty="0" err="1">
                <a:solidFill>
                  <a:srgbClr val="FFFFFF"/>
                </a:solidFill>
              </a:rPr>
              <a:t>wp</a:t>
            </a:r>
            <a:r>
              <a:rPr lang="en-US" dirty="0">
                <a:solidFill>
                  <a:srgbClr val="FFFFFF"/>
                </a:solidFill>
              </a:rPr>
              <a:t>-content/uploads/2015/10/space-</a:t>
            </a:r>
            <a:r>
              <a:rPr lang="en-US" dirty="0" err="1"/>
              <a:t>exploration.jpg</a:t>
            </a:r>
            <a:endParaRPr lang="en-US" dirty="0"/>
          </a:p>
        </p:txBody>
      </p:sp>
    </p:spTree>
    <p:extLst>
      <p:ext uri="{BB962C8B-B14F-4D97-AF65-F5344CB8AC3E}">
        <p14:creationId xmlns:p14="http://schemas.microsoft.com/office/powerpoint/2010/main" val="2143227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769" y="228601"/>
            <a:ext cx="8867231" cy="1262924"/>
          </a:xfrm>
        </p:spPr>
        <p:txBody>
          <a:bodyPr/>
          <a:lstStyle/>
          <a:p>
            <a:r>
              <a:rPr lang="en-US" dirty="0" smtClean="0"/>
              <a:t>Changes in human physiology during the First 3 Days In Space</a:t>
            </a:r>
            <a:endParaRPr lang="en-US" dirty="0"/>
          </a:p>
        </p:txBody>
      </p:sp>
      <p:sp>
        <p:nvSpPr>
          <p:cNvPr id="2" name="Content Placeholder 1"/>
          <p:cNvSpPr>
            <a:spLocks noGrp="1"/>
          </p:cNvSpPr>
          <p:nvPr>
            <p:ph sz="quarter" idx="13"/>
          </p:nvPr>
        </p:nvSpPr>
        <p:spPr>
          <a:xfrm>
            <a:off x="454419" y="1750207"/>
            <a:ext cx="8264403" cy="5357167"/>
          </a:xfrm>
        </p:spPr>
        <p:txBody>
          <a:bodyPr>
            <a:normAutofit/>
          </a:bodyPr>
          <a:lstStyle/>
          <a:p>
            <a:r>
              <a:rPr lang="en-US" sz="3200" dirty="0" smtClean="0"/>
              <a:t>Cardiovascular and hormone physiology one of the first things to alter due to weightlessness</a:t>
            </a:r>
          </a:p>
          <a:p>
            <a:r>
              <a:rPr lang="en-US" sz="3200" dirty="0" smtClean="0"/>
              <a:t>Changes in sympathetic nerve activity</a:t>
            </a:r>
          </a:p>
          <a:p>
            <a:r>
              <a:rPr lang="en-US" sz="3200" dirty="0" smtClean="0"/>
              <a:t>ACTH and ADH hormones increase</a:t>
            </a:r>
          </a:p>
          <a:p>
            <a:r>
              <a:rPr lang="en-US" sz="3200" dirty="0" smtClean="0"/>
              <a:t>Reduced fluid and food intake</a:t>
            </a:r>
          </a:p>
          <a:p>
            <a:r>
              <a:rPr lang="en-US" sz="3200" dirty="0"/>
              <a:t>“Puffy face-bird leg” syndrome</a:t>
            </a:r>
            <a:r>
              <a:rPr lang="en-US" sz="3200" dirty="0" smtClean="0"/>
              <a:t>”</a:t>
            </a:r>
          </a:p>
          <a:p>
            <a:r>
              <a:rPr lang="en-US" sz="3200" dirty="0"/>
              <a:t> </a:t>
            </a:r>
            <a:r>
              <a:rPr lang="en-US" sz="3200" dirty="0" smtClean="0"/>
              <a:t>Reduced plasma volume</a:t>
            </a:r>
          </a:p>
        </p:txBody>
      </p:sp>
    </p:spTree>
    <p:extLst>
      <p:ext uri="{BB962C8B-B14F-4D97-AF65-F5344CB8AC3E}">
        <p14:creationId xmlns:p14="http://schemas.microsoft.com/office/powerpoint/2010/main" val="1209544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4982" y="228601"/>
            <a:ext cx="7543800" cy="914400"/>
          </a:xfrm>
        </p:spPr>
        <p:txBody>
          <a:bodyPr/>
          <a:lstStyle/>
          <a:p>
            <a:r>
              <a:rPr lang="en-US" dirty="0" smtClean="0"/>
              <a:t>Return to Earth</a:t>
            </a:r>
            <a:endParaRPr lang="en-US" dirty="0"/>
          </a:p>
        </p:txBody>
      </p:sp>
      <p:sp>
        <p:nvSpPr>
          <p:cNvPr id="2" name="Content Placeholder 1"/>
          <p:cNvSpPr>
            <a:spLocks noGrp="1"/>
          </p:cNvSpPr>
          <p:nvPr>
            <p:ph sz="quarter" idx="13"/>
          </p:nvPr>
        </p:nvSpPr>
        <p:spPr>
          <a:xfrm>
            <a:off x="494982" y="1143001"/>
            <a:ext cx="8372640" cy="3335521"/>
          </a:xfrm>
        </p:spPr>
        <p:txBody>
          <a:bodyPr>
            <a:normAutofit fontScale="92500" lnSpcReduction="20000"/>
          </a:bodyPr>
          <a:lstStyle/>
          <a:p>
            <a:r>
              <a:rPr lang="en-US" sz="2800" dirty="0" smtClean="0"/>
              <a:t>Study by </a:t>
            </a:r>
            <a:r>
              <a:rPr lang="en-US" sz="2800" dirty="0" err="1" smtClean="0"/>
              <a:t>Meck</a:t>
            </a:r>
            <a:r>
              <a:rPr lang="en-US" sz="2800" dirty="0" smtClean="0"/>
              <a:t> et al. </a:t>
            </a:r>
          </a:p>
          <a:p>
            <a:r>
              <a:rPr lang="en-US" sz="2800" dirty="0"/>
              <a:t>20% of astronauts cannot tolerate upright posture for 10 minutes on return to earth</a:t>
            </a:r>
          </a:p>
          <a:p>
            <a:r>
              <a:rPr lang="en-US" sz="2800" dirty="0"/>
              <a:t>Problems with hypotension and sympathetic nervous system withdrawal become more severe with long-duration weightlessness.</a:t>
            </a:r>
          </a:p>
          <a:p>
            <a:r>
              <a:rPr lang="en-US" sz="2800" dirty="0"/>
              <a:t>Orthostatic </a:t>
            </a:r>
            <a:r>
              <a:rPr lang="en-US" sz="2800" dirty="0" smtClean="0"/>
              <a:t>intolerance</a:t>
            </a:r>
          </a:p>
          <a:p>
            <a:r>
              <a:rPr lang="en-US" sz="2800" dirty="0"/>
              <a:t> </a:t>
            </a:r>
            <a:r>
              <a:rPr lang="en-US" sz="2800" dirty="0" smtClean="0"/>
              <a:t>Difficult to re-adjust after longer periods of time</a:t>
            </a:r>
            <a:endParaRPr lang="en-US" sz="2800" dirty="0"/>
          </a:p>
          <a:p>
            <a:pPr marL="18288" indent="0">
              <a:buNone/>
            </a:pPr>
            <a:endParaRPr lang="en-US" dirty="0" smtClean="0"/>
          </a:p>
          <a:p>
            <a:endParaRPr lang="en-US" dirty="0"/>
          </a:p>
        </p:txBody>
      </p:sp>
      <p:pic>
        <p:nvPicPr>
          <p:cNvPr id="4" name="Picture 3"/>
          <p:cNvPicPr>
            <a:picLocks noChangeAspect="1"/>
          </p:cNvPicPr>
          <p:nvPr/>
        </p:nvPicPr>
        <p:blipFill>
          <a:blip r:embed="rId3"/>
          <a:stretch>
            <a:fillRect/>
          </a:stretch>
        </p:blipFill>
        <p:spPr>
          <a:xfrm>
            <a:off x="917340" y="4478522"/>
            <a:ext cx="7121442" cy="2053367"/>
          </a:xfrm>
          <a:prstGeom prst="rect">
            <a:avLst/>
          </a:prstGeom>
        </p:spPr>
      </p:pic>
      <p:sp>
        <p:nvSpPr>
          <p:cNvPr id="5" name="Rectangle 4"/>
          <p:cNvSpPr/>
          <p:nvPr/>
        </p:nvSpPr>
        <p:spPr>
          <a:xfrm>
            <a:off x="4295622" y="6166293"/>
            <a:ext cx="4572000" cy="646331"/>
          </a:xfrm>
          <a:prstGeom prst="rect">
            <a:avLst/>
          </a:prstGeom>
        </p:spPr>
        <p:txBody>
          <a:bodyPr>
            <a:spAutoFit/>
          </a:bodyPr>
          <a:lstStyle/>
          <a:p>
            <a:r>
              <a:rPr lang="en-US" dirty="0" smtClean="0"/>
              <a:t>http://</a:t>
            </a:r>
            <a:r>
              <a:rPr lang="en-US" dirty="0" err="1" smtClean="0"/>
              <a:t>www.asc-csa.gc.ca</a:t>
            </a:r>
            <a:r>
              <a:rPr lang="en-US" dirty="0" smtClean="0"/>
              <a:t>/images/sciences/</a:t>
            </a:r>
            <a:r>
              <a:rPr lang="en-US" dirty="0" err="1" smtClean="0"/>
              <a:t>mso</a:t>
            </a:r>
            <a:r>
              <a:rPr lang="en-US" dirty="0" smtClean="0"/>
              <a:t>/</a:t>
            </a:r>
            <a:r>
              <a:rPr lang="en-US" dirty="0" err="1" smtClean="0"/>
              <a:t>osm-veineuse-deplace-fluides-eng.jpg</a:t>
            </a:r>
            <a:endParaRPr lang="en-US" dirty="0"/>
          </a:p>
        </p:txBody>
      </p:sp>
    </p:spTree>
    <p:extLst>
      <p:ext uri="{BB962C8B-B14F-4D97-AF65-F5344CB8AC3E}">
        <p14:creationId xmlns:p14="http://schemas.microsoft.com/office/powerpoint/2010/main" val="311676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 YOU:</a:t>
            </a:r>
            <a:endParaRPr lang="en-US" dirty="0"/>
          </a:p>
        </p:txBody>
      </p:sp>
      <p:sp>
        <p:nvSpPr>
          <p:cNvPr id="3" name="Content Placeholder 2"/>
          <p:cNvSpPr>
            <a:spLocks noGrp="1"/>
          </p:cNvSpPr>
          <p:nvPr>
            <p:ph sz="quarter" idx="13"/>
          </p:nvPr>
        </p:nvSpPr>
        <p:spPr/>
        <p:txBody>
          <a:bodyPr>
            <a:normAutofit/>
          </a:bodyPr>
          <a:lstStyle/>
          <a:p>
            <a:r>
              <a:rPr lang="en-US" sz="4000" dirty="0" smtClean="0"/>
              <a:t>Can you think of what some of the major stressors may be in space?</a:t>
            </a:r>
          </a:p>
          <a:p>
            <a:endParaRPr lang="en-US" sz="4000" dirty="0" smtClean="0"/>
          </a:p>
          <a:p>
            <a:pPr marL="457200" lvl="1" indent="0">
              <a:buNone/>
            </a:pPr>
            <a:endParaRPr lang="en-US" sz="2000" dirty="0">
              <a:solidFill>
                <a:srgbClr val="FFFFFF"/>
              </a:solidFill>
            </a:endParaRPr>
          </a:p>
        </p:txBody>
      </p:sp>
    </p:spTree>
    <p:extLst>
      <p:ext uri="{BB962C8B-B14F-4D97-AF65-F5344CB8AC3E}">
        <p14:creationId xmlns:p14="http://schemas.microsoft.com/office/powerpoint/2010/main" val="1942454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766" y="228601"/>
            <a:ext cx="7543800" cy="914400"/>
          </a:xfrm>
        </p:spPr>
        <p:txBody>
          <a:bodyPr/>
          <a:lstStyle/>
          <a:p>
            <a:r>
              <a:rPr lang="en-US" dirty="0" smtClean="0"/>
              <a:t>Stress in Space</a:t>
            </a:r>
            <a:endParaRPr lang="en-US" dirty="0"/>
          </a:p>
        </p:txBody>
      </p:sp>
      <p:sp>
        <p:nvSpPr>
          <p:cNvPr id="2" name="Content Placeholder 1"/>
          <p:cNvSpPr>
            <a:spLocks noGrp="1"/>
          </p:cNvSpPr>
          <p:nvPr>
            <p:ph sz="quarter" idx="13"/>
          </p:nvPr>
        </p:nvSpPr>
        <p:spPr>
          <a:xfrm>
            <a:off x="259765" y="1472232"/>
            <a:ext cx="8584335" cy="4571509"/>
          </a:xfrm>
        </p:spPr>
        <p:txBody>
          <a:bodyPr>
            <a:noAutofit/>
          </a:bodyPr>
          <a:lstStyle/>
          <a:p>
            <a:r>
              <a:rPr lang="en-US" sz="2800" dirty="0" smtClean="0"/>
              <a:t>Effects of weightlessness, isolation, difficult routine cited as stressors.</a:t>
            </a:r>
          </a:p>
          <a:p>
            <a:r>
              <a:rPr lang="en-US" sz="2800" dirty="0" smtClean="0"/>
              <a:t>Kansas et al. references major stresses of space travel including sleep disorders, anxiety, autonomic disturbances (</a:t>
            </a:r>
            <a:r>
              <a:rPr lang="en-US" sz="2800" dirty="0" err="1" smtClean="0"/>
              <a:t>ie</a:t>
            </a:r>
            <a:r>
              <a:rPr lang="en-US" sz="2800" dirty="0" smtClean="0"/>
              <a:t>. palpitations), concentration and attention difficulty, sensitivity to bright lights and noises</a:t>
            </a:r>
          </a:p>
          <a:p>
            <a:r>
              <a:rPr lang="en-US" sz="2800" dirty="0" smtClean="0"/>
              <a:t>NASA assesses motivation to participate, tolerance for stress, decision making skills, emotional maturity, ability to work with others, physical exams, alongside astronaut proficiencies.</a:t>
            </a:r>
          </a:p>
        </p:txBody>
      </p:sp>
    </p:spTree>
    <p:extLst>
      <p:ext uri="{BB962C8B-B14F-4D97-AF65-F5344CB8AC3E}">
        <p14:creationId xmlns:p14="http://schemas.microsoft.com/office/powerpoint/2010/main" val="3570977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0055" y="228601"/>
            <a:ext cx="7543800" cy="914400"/>
          </a:xfrm>
        </p:spPr>
        <p:txBody>
          <a:bodyPr/>
          <a:lstStyle/>
          <a:p>
            <a:r>
              <a:rPr lang="en-US" dirty="0" smtClean="0"/>
              <a:t>Sleep Disturbances</a:t>
            </a:r>
            <a:endParaRPr lang="en-US" dirty="0"/>
          </a:p>
        </p:txBody>
      </p:sp>
      <p:sp>
        <p:nvSpPr>
          <p:cNvPr id="5" name="Rectangle 4"/>
          <p:cNvSpPr/>
          <p:nvPr/>
        </p:nvSpPr>
        <p:spPr>
          <a:xfrm>
            <a:off x="474839" y="1143001"/>
            <a:ext cx="5099765" cy="5262980"/>
          </a:xfrm>
          <a:prstGeom prst="rect">
            <a:avLst/>
          </a:prstGeom>
        </p:spPr>
        <p:txBody>
          <a:bodyPr wrap="square">
            <a:spAutoFit/>
          </a:bodyPr>
          <a:lstStyle/>
          <a:p>
            <a:pPr marL="285750" indent="-285750">
              <a:buFont typeface="Arial"/>
              <a:buChar char="•"/>
            </a:pPr>
            <a:r>
              <a:rPr lang="en-US" sz="2800" dirty="0" smtClean="0"/>
              <a:t>Case study on astronaut </a:t>
            </a:r>
            <a:r>
              <a:rPr lang="en-US" sz="2800" dirty="0" err="1" smtClean="0"/>
              <a:t>J.Linenger’s</a:t>
            </a:r>
            <a:r>
              <a:rPr lang="en-US" sz="2800" dirty="0" smtClean="0"/>
              <a:t> 5 months in space by Monk et al. </a:t>
            </a:r>
          </a:p>
          <a:p>
            <a:pPr marL="285750" indent="-285750">
              <a:buFont typeface="Arial"/>
              <a:buChar char="•"/>
            </a:pPr>
            <a:r>
              <a:rPr lang="en-US" sz="2800" dirty="0" smtClean="0"/>
              <a:t>Studied effects of prolonged time in space on the endogenous circadian pacemaker</a:t>
            </a:r>
          </a:p>
          <a:p>
            <a:pPr marL="285750" indent="-285750">
              <a:buFont typeface="Arial"/>
              <a:buChar char="•"/>
            </a:pPr>
            <a:r>
              <a:rPr lang="en-US" sz="2800" dirty="0" smtClean="0"/>
              <a:t>Internal clock severely impacted after 3 months, resulting in problems affecting sleep, alertness, and immune function</a:t>
            </a:r>
            <a:endParaRPr lang="en-US" sz="2800" dirty="0"/>
          </a:p>
        </p:txBody>
      </p:sp>
      <p:pic>
        <p:nvPicPr>
          <p:cNvPr id="6" name="Picture 5"/>
          <p:cNvPicPr>
            <a:picLocks noChangeAspect="1"/>
          </p:cNvPicPr>
          <p:nvPr/>
        </p:nvPicPr>
        <p:blipFill>
          <a:blip r:embed="rId3"/>
          <a:stretch>
            <a:fillRect/>
          </a:stretch>
        </p:blipFill>
        <p:spPr>
          <a:xfrm>
            <a:off x="5960497" y="1143001"/>
            <a:ext cx="2688136" cy="3351443"/>
          </a:xfrm>
          <a:prstGeom prst="rect">
            <a:avLst/>
          </a:prstGeom>
        </p:spPr>
      </p:pic>
      <p:sp>
        <p:nvSpPr>
          <p:cNvPr id="7" name="Rectangle 6"/>
          <p:cNvSpPr/>
          <p:nvPr/>
        </p:nvSpPr>
        <p:spPr>
          <a:xfrm>
            <a:off x="4572000" y="5944316"/>
            <a:ext cx="4572000" cy="923330"/>
          </a:xfrm>
          <a:prstGeom prst="rect">
            <a:avLst/>
          </a:prstGeom>
        </p:spPr>
        <p:txBody>
          <a:bodyPr>
            <a:spAutoFit/>
          </a:bodyPr>
          <a:lstStyle/>
          <a:p>
            <a:r>
              <a:rPr lang="en-US" kern="1200" dirty="0"/>
              <a:t>https://</a:t>
            </a:r>
            <a:r>
              <a:rPr lang="en-US" kern="1200" dirty="0" err="1"/>
              <a:t>upload.wikimedia.org</a:t>
            </a:r>
            <a:r>
              <a:rPr lang="en-US" kern="1200" dirty="0"/>
              <a:t>/</a:t>
            </a:r>
            <a:r>
              <a:rPr lang="en-US" kern="1200" dirty="0" err="1"/>
              <a:t>wikipedia</a:t>
            </a:r>
            <a:r>
              <a:rPr lang="en-US" kern="1200" dirty="0"/>
              <a:t>/commons/thumb/6/6e/</a:t>
            </a:r>
            <a:r>
              <a:rPr lang="en-US" kern="1200" dirty="0" err="1"/>
              <a:t>Jerry_Linenger.jpg</a:t>
            </a:r>
            <a:r>
              <a:rPr lang="en-US" kern="1200" dirty="0"/>
              <a:t>/220px-Jerry_Linenger.jpg</a:t>
            </a:r>
          </a:p>
        </p:txBody>
      </p:sp>
    </p:spTree>
    <p:extLst>
      <p:ext uri="{BB962C8B-B14F-4D97-AF65-F5344CB8AC3E}">
        <p14:creationId xmlns:p14="http://schemas.microsoft.com/office/powerpoint/2010/main" val="405286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Function</a:t>
            </a:r>
            <a:endParaRPr lang="en-US" dirty="0"/>
          </a:p>
        </p:txBody>
      </p:sp>
      <p:sp>
        <p:nvSpPr>
          <p:cNvPr id="3" name="Content Placeholder 2"/>
          <p:cNvSpPr>
            <a:spLocks noGrp="1"/>
          </p:cNvSpPr>
          <p:nvPr>
            <p:ph sz="quarter" idx="13"/>
          </p:nvPr>
        </p:nvSpPr>
        <p:spPr>
          <a:xfrm>
            <a:off x="609600" y="1600199"/>
            <a:ext cx="5176700" cy="4537607"/>
          </a:xfrm>
        </p:spPr>
        <p:txBody>
          <a:bodyPr>
            <a:normAutofit fontScale="92500" lnSpcReduction="10000"/>
          </a:bodyPr>
          <a:lstStyle/>
          <a:p>
            <a:r>
              <a:rPr lang="en-US" sz="2800" dirty="0" smtClean="0"/>
              <a:t>Oral antibiotics absorbed differently due to weightlessness</a:t>
            </a:r>
          </a:p>
          <a:p>
            <a:r>
              <a:rPr lang="en-US" sz="2800" dirty="0" smtClean="0"/>
              <a:t>Confinement of the space station ideal for the spread of diseases</a:t>
            </a:r>
          </a:p>
          <a:p>
            <a:r>
              <a:rPr lang="en-US" sz="2800" dirty="0"/>
              <a:t>Mills et al – study shows changes in immune cells on return from weightlessness</a:t>
            </a:r>
          </a:p>
          <a:p>
            <a:r>
              <a:rPr lang="en-US" sz="2800" dirty="0"/>
              <a:t>Twin Study – 2015-2016 – Mark and Scott Kelly to study affects of space flight. </a:t>
            </a:r>
          </a:p>
          <a:p>
            <a:endParaRPr lang="en-US" sz="2800" dirty="0" smtClean="0"/>
          </a:p>
          <a:p>
            <a:endParaRPr lang="en-US" dirty="0"/>
          </a:p>
        </p:txBody>
      </p:sp>
      <p:pic>
        <p:nvPicPr>
          <p:cNvPr id="4" name="Picture 3"/>
          <p:cNvPicPr>
            <a:picLocks noChangeAspect="1"/>
          </p:cNvPicPr>
          <p:nvPr/>
        </p:nvPicPr>
        <p:blipFill>
          <a:blip r:embed="rId3"/>
          <a:stretch>
            <a:fillRect/>
          </a:stretch>
        </p:blipFill>
        <p:spPr>
          <a:xfrm>
            <a:off x="5979586" y="1417638"/>
            <a:ext cx="2882155" cy="4225360"/>
          </a:xfrm>
          <a:prstGeom prst="rect">
            <a:avLst/>
          </a:prstGeom>
        </p:spPr>
      </p:pic>
      <p:sp>
        <p:nvSpPr>
          <p:cNvPr id="5" name="Rectangle 4"/>
          <p:cNvSpPr/>
          <p:nvPr/>
        </p:nvSpPr>
        <p:spPr>
          <a:xfrm>
            <a:off x="4268067" y="6105184"/>
            <a:ext cx="4572000" cy="646331"/>
          </a:xfrm>
          <a:prstGeom prst="rect">
            <a:avLst/>
          </a:prstGeom>
        </p:spPr>
        <p:txBody>
          <a:bodyPr>
            <a:spAutoFit/>
          </a:bodyPr>
          <a:lstStyle/>
          <a:p>
            <a:r>
              <a:rPr lang="en-US" dirty="0"/>
              <a:t>http://static01.nyt.com/images/2014/03/25/science/25TWIN/25TWIN-blog427.jpg</a:t>
            </a:r>
          </a:p>
        </p:txBody>
      </p:sp>
    </p:spTree>
    <p:extLst>
      <p:ext uri="{BB962C8B-B14F-4D97-AF65-F5344CB8AC3E}">
        <p14:creationId xmlns:p14="http://schemas.microsoft.com/office/powerpoint/2010/main" val="1273957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Function AND IT’S IMPLICATIONS</a:t>
            </a:r>
            <a:endParaRPr lang="en-US" dirty="0"/>
          </a:p>
        </p:txBody>
      </p:sp>
      <p:sp>
        <p:nvSpPr>
          <p:cNvPr id="3" name="Content Placeholder 2"/>
          <p:cNvSpPr>
            <a:spLocks noGrp="1"/>
          </p:cNvSpPr>
          <p:nvPr>
            <p:ph sz="quarter" idx="13"/>
          </p:nvPr>
        </p:nvSpPr>
        <p:spPr/>
        <p:txBody>
          <a:bodyPr>
            <a:normAutofit/>
          </a:bodyPr>
          <a:lstStyle/>
          <a:p>
            <a:r>
              <a:rPr lang="en-US" sz="2800" dirty="0" smtClean="0"/>
              <a:t>Stowe et al. </a:t>
            </a:r>
          </a:p>
          <a:p>
            <a:r>
              <a:rPr lang="en-US" sz="2800" dirty="0" smtClean="0"/>
              <a:t>Stresses associated with spaceflight resulted in decreased virus-specific T-cell immunity and reactivation of EBV.</a:t>
            </a:r>
          </a:p>
          <a:p>
            <a:r>
              <a:rPr lang="en-US" sz="2800" dirty="0" smtClean="0"/>
              <a:t>Immune suppression </a:t>
            </a:r>
          </a:p>
          <a:p>
            <a:r>
              <a:rPr lang="en-US" sz="2800" dirty="0" smtClean="0"/>
              <a:t>Virulence changes in bacteria</a:t>
            </a:r>
            <a:endParaRPr lang="en-US" sz="2800" dirty="0"/>
          </a:p>
        </p:txBody>
      </p:sp>
    </p:spTree>
    <p:extLst>
      <p:ext uri="{BB962C8B-B14F-4D97-AF65-F5344CB8AC3E}">
        <p14:creationId xmlns:p14="http://schemas.microsoft.com/office/powerpoint/2010/main" val="1522543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sz="quarter" idx="13"/>
          </p:nvPr>
        </p:nvSpPr>
        <p:spPr>
          <a:xfrm>
            <a:off x="609600" y="1600199"/>
            <a:ext cx="7924800" cy="4420025"/>
          </a:xfrm>
        </p:spPr>
        <p:txBody>
          <a:bodyPr>
            <a:normAutofit fontScale="92500" lnSpcReduction="10000"/>
          </a:bodyPr>
          <a:lstStyle/>
          <a:p>
            <a:r>
              <a:rPr lang="en-US" sz="3600" dirty="0" smtClean="0"/>
              <a:t>Weightlessness plays a huge role in the effects of space on the body</a:t>
            </a:r>
          </a:p>
          <a:p>
            <a:r>
              <a:rPr lang="en-US" sz="3600" dirty="0" smtClean="0"/>
              <a:t>Space travel presents physical and psychological challenges, both during travel and upon return</a:t>
            </a:r>
          </a:p>
          <a:p>
            <a:r>
              <a:rPr lang="en-US" sz="3600" dirty="0" smtClean="0"/>
              <a:t>More research still needs to be done to determine how humans can adapt to space travel</a:t>
            </a:r>
            <a:endParaRPr lang="en-US" sz="3600" dirty="0"/>
          </a:p>
        </p:txBody>
      </p:sp>
    </p:spTree>
    <p:extLst>
      <p:ext uri="{BB962C8B-B14F-4D97-AF65-F5344CB8AC3E}">
        <p14:creationId xmlns:p14="http://schemas.microsoft.com/office/powerpoint/2010/main" val="292023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96862"/>
            <a:ext cx="7924800" cy="1143000"/>
          </a:xfrm>
        </p:spPr>
        <p:txBody>
          <a:bodyPr/>
          <a:lstStyle/>
          <a:p>
            <a:r>
              <a:rPr lang="en-US" dirty="0" smtClean="0"/>
              <a:t>Resources</a:t>
            </a:r>
            <a:endParaRPr lang="en-US" dirty="0"/>
          </a:p>
        </p:txBody>
      </p:sp>
      <p:sp>
        <p:nvSpPr>
          <p:cNvPr id="4" name="Rectangle 3"/>
          <p:cNvSpPr/>
          <p:nvPr/>
        </p:nvSpPr>
        <p:spPr>
          <a:xfrm>
            <a:off x="521884" y="910425"/>
            <a:ext cx="8251651" cy="6740308"/>
          </a:xfrm>
          <a:prstGeom prst="rect">
            <a:avLst/>
          </a:prstGeom>
        </p:spPr>
        <p:txBody>
          <a:bodyPr wrap="square">
            <a:spAutoFit/>
          </a:bodyPr>
          <a:lstStyle/>
          <a:p>
            <a:endParaRPr lang="en-US" dirty="0" smtClean="0"/>
          </a:p>
          <a:p>
            <a:pPr marL="285750" indent="-285750">
              <a:buFont typeface="Arial"/>
              <a:buChar char="•"/>
            </a:pPr>
            <a:r>
              <a:rPr lang="en-US" dirty="0" smtClean="0"/>
              <a:t>"Astronaut Bio: J. M. </a:t>
            </a:r>
            <a:r>
              <a:rPr lang="en-US" dirty="0" err="1" smtClean="0"/>
              <a:t>Linenger</a:t>
            </a:r>
            <a:r>
              <a:rPr lang="en-US" dirty="0" smtClean="0"/>
              <a:t> 8/01." Astronaut Bio: J. M. </a:t>
            </a:r>
            <a:r>
              <a:rPr lang="en-US" dirty="0" err="1" smtClean="0"/>
              <a:t>Linenger</a:t>
            </a:r>
            <a:r>
              <a:rPr lang="en-US" dirty="0" smtClean="0"/>
              <a:t> 8/01. Web. 8 Jan. 2016. &lt;http://</a:t>
            </a:r>
            <a:r>
              <a:rPr lang="en-US" dirty="0" err="1" smtClean="0"/>
              <a:t>www.jsc.nasa.gov</a:t>
            </a:r>
            <a:r>
              <a:rPr lang="en-US" dirty="0" smtClean="0"/>
              <a:t>/Bios/</a:t>
            </a:r>
            <a:r>
              <a:rPr lang="en-US" dirty="0" err="1" smtClean="0"/>
              <a:t>htmlbios</a:t>
            </a:r>
            <a:r>
              <a:rPr lang="en-US" dirty="0" smtClean="0"/>
              <a:t>/</a:t>
            </a:r>
            <a:r>
              <a:rPr lang="en-US" dirty="0" err="1" smtClean="0"/>
              <a:t>linenger.html</a:t>
            </a:r>
            <a:r>
              <a:rPr lang="en-US" dirty="0" smtClean="0"/>
              <a:t>&gt;</a:t>
            </a:r>
            <a:endParaRPr lang="en-US" dirty="0" smtClean="0"/>
          </a:p>
          <a:p>
            <a:pPr marL="285750" indent="-285750">
              <a:buFont typeface="Arial"/>
              <a:buChar char="•"/>
            </a:pPr>
            <a:r>
              <a:rPr lang="en-US" dirty="0" smtClean="0"/>
              <a:t>“Flies in Space – Immune System: Changes in Space.” National Aeronautics and Space Administration. Web. 5 Jan. 2016. </a:t>
            </a:r>
            <a:r>
              <a:rPr lang="en-US" dirty="0" smtClean="0">
                <a:hlinkClick r:id="rId2"/>
              </a:rPr>
              <a:t>http://quest.nasa.gov/projects/flies/compareImmune.html</a:t>
            </a:r>
            <a:endParaRPr lang="en-US" dirty="0" smtClean="0"/>
          </a:p>
          <a:p>
            <a:pPr marL="285750" indent="-285750">
              <a:buFont typeface="Arial"/>
              <a:buChar char="•"/>
            </a:pPr>
            <a:r>
              <a:rPr lang="en-US" dirty="0" smtClean="0"/>
              <a:t>Kramer, Miriam. “New Study Examines Why Astronauts Grow Taller in Space | </a:t>
            </a:r>
            <a:r>
              <a:rPr lang="en-US" dirty="0" err="1" smtClean="0"/>
              <a:t>Space.com</a:t>
            </a:r>
            <a:r>
              <a:rPr lang="en-US" dirty="0" smtClean="0"/>
              <a:t>.” </a:t>
            </a:r>
            <a:r>
              <a:rPr lang="en-US" i="1" dirty="0" err="1" smtClean="0"/>
              <a:t>Space.co</a:t>
            </a:r>
            <a:r>
              <a:rPr lang="en-US" i="1" dirty="0" smtClean="0"/>
              <a:t>.</a:t>
            </a:r>
            <a:r>
              <a:rPr lang="en-US" dirty="0" smtClean="0"/>
              <a:t> PURCH. Web.8.Jan.2016. </a:t>
            </a:r>
            <a:r>
              <a:rPr lang="en-US" dirty="0" smtClean="0">
                <a:hlinkClick r:id="rId3"/>
              </a:rPr>
              <a:t>http://www.space.com/19116-astronauts-taller-space-spines.html</a:t>
            </a:r>
            <a:endParaRPr lang="en-US" dirty="0" smtClean="0"/>
          </a:p>
          <a:p>
            <a:pPr marL="285750" indent="-285750">
              <a:buFont typeface="Arial"/>
              <a:buChar char="•"/>
            </a:pPr>
            <a:r>
              <a:rPr lang="en-US" dirty="0" smtClean="0"/>
              <a:t>“Plasma and Blood Volume in Space.” </a:t>
            </a:r>
            <a:r>
              <a:rPr lang="en-US" i="1" dirty="0" smtClean="0"/>
              <a:t>National Center for Biotechnology Information. </a:t>
            </a:r>
            <a:r>
              <a:rPr lang="en-US" dirty="0" smtClean="0"/>
              <a:t>U.S. National Library of Medicine. Web. 7 Jan. 2016. &lt;http://</a:t>
            </a:r>
            <a:r>
              <a:rPr lang="en-US" dirty="0" err="1" smtClean="0"/>
              <a:t>www.ncbi.nlm.nih.gov</a:t>
            </a:r>
            <a:r>
              <a:rPr lang="en-US" dirty="0" smtClean="0"/>
              <a:t>/</a:t>
            </a:r>
            <a:r>
              <a:rPr lang="en-US" dirty="0" err="1" smtClean="0"/>
              <a:t>pubmed</a:t>
            </a:r>
            <a:r>
              <a:rPr lang="en-US" dirty="0" smtClean="0"/>
              <a:t>/17630598&gt;</a:t>
            </a:r>
            <a:endParaRPr lang="en-US" dirty="0" smtClean="0"/>
          </a:p>
          <a:p>
            <a:pPr marL="285750" indent="-285750">
              <a:buFont typeface="Arial"/>
              <a:buChar char="•"/>
            </a:pPr>
            <a:r>
              <a:rPr lang="en-US" dirty="0" smtClean="0"/>
              <a:t>“Psychology of Space Exploration.” </a:t>
            </a:r>
            <a:r>
              <a:rPr lang="en-US" i="1" dirty="0" smtClean="0"/>
              <a:t>NASA History Series. </a:t>
            </a:r>
            <a:r>
              <a:rPr lang="en-US" dirty="0" smtClean="0"/>
              <a:t>National Aeronautics and Space Administration, 2011. Web. 8. Jan. 2016. &lt;http://</a:t>
            </a:r>
            <a:r>
              <a:rPr lang="en-US" dirty="0" err="1" smtClean="0"/>
              <a:t>www.nasa.gov</a:t>
            </a:r>
            <a:r>
              <a:rPr lang="en-US" dirty="0" smtClean="0"/>
              <a:t>/</a:t>
            </a:r>
            <a:r>
              <a:rPr lang="en-US" dirty="0" err="1" smtClean="0"/>
              <a:t>pdf</a:t>
            </a:r>
            <a:r>
              <a:rPr lang="en-US" dirty="0" smtClean="0"/>
              <a:t>/607107main_PsychologySpaceExploration-ebook.pdf&gt;</a:t>
            </a:r>
          </a:p>
          <a:p>
            <a:pPr marL="285750" indent="-285750">
              <a:buFont typeface="Arial"/>
              <a:buChar char="•"/>
            </a:pPr>
            <a:r>
              <a:rPr lang="en-US" dirty="0" smtClean="0"/>
              <a:t>Space Top 5: Effects of Space on the Human Body. </a:t>
            </a:r>
            <a:r>
              <a:rPr lang="en-US" dirty="0" err="1" smtClean="0"/>
              <a:t>Youtube</a:t>
            </a:r>
            <a:r>
              <a:rPr lang="en-US" dirty="0" smtClean="0"/>
              <a:t>, 2013. Web. </a:t>
            </a:r>
            <a:r>
              <a:rPr lang="en-US" dirty="0" smtClean="0">
                <a:hlinkClick r:id="rId4"/>
              </a:rPr>
              <a:t>https://www.youtube.com/watch?v=K92hPetmYWM</a:t>
            </a:r>
            <a:endParaRPr lang="en-US" dirty="0" smtClean="0"/>
          </a:p>
          <a:p>
            <a:pPr marL="285750" indent="-285750">
              <a:buFont typeface="Arial"/>
              <a:buChar char="•"/>
            </a:pPr>
            <a:r>
              <a:rPr lang="en-US" dirty="0" smtClean="0"/>
              <a:t>Williams, David, Andre </a:t>
            </a:r>
            <a:r>
              <a:rPr lang="en-US" dirty="0" err="1" smtClean="0"/>
              <a:t>Kuipers</a:t>
            </a:r>
            <a:r>
              <a:rPr lang="en-US" dirty="0" smtClean="0"/>
              <a:t>, Chiaki </a:t>
            </a:r>
            <a:r>
              <a:rPr lang="en-US" dirty="0" err="1" smtClean="0"/>
              <a:t>Mukai</a:t>
            </a:r>
            <a:r>
              <a:rPr lang="en-US" dirty="0" smtClean="0"/>
              <a:t>, and Robert </a:t>
            </a:r>
            <a:r>
              <a:rPr lang="en-US" dirty="0" err="1" smtClean="0"/>
              <a:t>Thirsk</a:t>
            </a:r>
            <a:r>
              <a:rPr lang="en-US" dirty="0" smtClean="0"/>
              <a:t>. "Acclimation during Space Flight: Effects on Human Physiology." CMAJ : Canadian Medical Association Journal. Canadian Medical Association. Web. 9 Jan. 2016.</a:t>
            </a:r>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endParaRPr lang="en-US" dirty="0"/>
          </a:p>
        </p:txBody>
      </p:sp>
    </p:spTree>
    <p:extLst>
      <p:ext uri="{BB962C8B-B14F-4D97-AF65-F5344CB8AC3E}">
        <p14:creationId xmlns:p14="http://schemas.microsoft.com/office/powerpoint/2010/main" val="2010993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Youtube</a:t>
            </a:r>
            <a:r>
              <a:rPr lang="en-US" dirty="0" smtClean="0"/>
              <a:t> Links</a:t>
            </a:r>
            <a:endParaRPr lang="en-US" dirty="0"/>
          </a:p>
        </p:txBody>
      </p:sp>
      <p:sp>
        <p:nvSpPr>
          <p:cNvPr id="3" name="Content Placeholder 2"/>
          <p:cNvSpPr>
            <a:spLocks noGrp="1"/>
          </p:cNvSpPr>
          <p:nvPr>
            <p:ph sz="quarter" idx="13"/>
          </p:nvPr>
        </p:nvSpPr>
        <p:spPr/>
        <p:txBody>
          <a:bodyPr/>
          <a:lstStyle/>
          <a:p>
            <a:r>
              <a:rPr lang="en-US" dirty="0"/>
              <a:t>Weightlessness: </a:t>
            </a:r>
            <a:r>
              <a:rPr lang="en-US" dirty="0">
                <a:hlinkClick r:id="rId2"/>
              </a:rPr>
              <a:t>https://www.youtube.com/watch?v=-</a:t>
            </a:r>
            <a:r>
              <a:rPr lang="en-US" dirty="0" smtClean="0">
                <a:hlinkClick r:id="rId2"/>
              </a:rPr>
              <a:t>GIhsj8Fk6U</a:t>
            </a:r>
            <a:endParaRPr lang="en-US" dirty="0" smtClean="0"/>
          </a:p>
          <a:p>
            <a:r>
              <a:rPr lang="en-US" dirty="0" smtClean="0"/>
              <a:t>Exercise </a:t>
            </a:r>
            <a:r>
              <a:rPr lang="en-US" dirty="0"/>
              <a:t>in Space: https://</a:t>
            </a:r>
            <a:r>
              <a:rPr lang="en-US" dirty="0" err="1"/>
              <a:t>www.youtube.com</a:t>
            </a:r>
            <a:r>
              <a:rPr lang="en-US" dirty="0"/>
              <a:t>/</a:t>
            </a:r>
            <a:r>
              <a:rPr lang="en-US" dirty="0" err="1"/>
              <a:t>watch?v</a:t>
            </a:r>
            <a:r>
              <a:rPr lang="en-US" dirty="0"/>
              <a:t>=</a:t>
            </a:r>
            <a:r>
              <a:rPr lang="en-US" dirty="0" err="1"/>
              <a:t>SKwLEsulVaw</a:t>
            </a:r>
            <a:endParaRPr lang="en-US" dirty="0"/>
          </a:p>
          <a:p>
            <a:r>
              <a:rPr lang="en-US" dirty="0" smtClean="0"/>
              <a:t>Twin Study: </a:t>
            </a:r>
            <a:r>
              <a:rPr lang="en-US" dirty="0"/>
              <a:t>http://</a:t>
            </a:r>
            <a:r>
              <a:rPr lang="en-US" dirty="0" err="1"/>
              <a:t>www.cbc.ca</a:t>
            </a:r>
            <a:r>
              <a:rPr lang="en-US" dirty="0"/>
              <a:t>/player/play/2661851387</a:t>
            </a:r>
          </a:p>
          <a:p>
            <a:endParaRPr lang="en-US" dirty="0"/>
          </a:p>
        </p:txBody>
      </p:sp>
    </p:spTree>
    <p:extLst>
      <p:ext uri="{BB962C8B-B14F-4D97-AF65-F5344CB8AC3E}">
        <p14:creationId xmlns:p14="http://schemas.microsoft.com/office/powerpoint/2010/main" val="60620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228601"/>
            <a:ext cx="7543800" cy="914400"/>
          </a:xfrm>
        </p:spPr>
        <p:txBody>
          <a:bodyPr/>
          <a:lstStyle/>
          <a:p>
            <a:r>
              <a:rPr lang="en-US" dirty="0" smtClean="0"/>
              <a:t>THE QUESTION:</a:t>
            </a:r>
            <a:endParaRPr lang="en-US" dirty="0"/>
          </a:p>
        </p:txBody>
      </p:sp>
      <p:sp>
        <p:nvSpPr>
          <p:cNvPr id="3" name="Content Placeholder 2"/>
          <p:cNvSpPr>
            <a:spLocks noGrp="1"/>
          </p:cNvSpPr>
          <p:nvPr>
            <p:ph sz="quarter" idx="13"/>
          </p:nvPr>
        </p:nvSpPr>
        <p:spPr>
          <a:xfrm>
            <a:off x="777239" y="1221863"/>
            <a:ext cx="7800689" cy="4240579"/>
          </a:xfrm>
        </p:spPr>
        <p:txBody>
          <a:bodyPr/>
          <a:lstStyle/>
          <a:p>
            <a:r>
              <a:rPr lang="en-US" sz="4000" dirty="0" smtClean="0"/>
              <a:t>What are some of the long term effects of space travel on the human body?</a:t>
            </a:r>
          </a:p>
          <a:p>
            <a:pPr lvl="1"/>
            <a:r>
              <a:rPr lang="en-US" sz="2400" dirty="0" smtClean="0"/>
              <a:t>Comes from the article, “Physical and Psychological Challenges of Space Travel: An Overview, by M.G. Ziegler and J.V. Mack</a:t>
            </a:r>
            <a:endParaRPr lang="en-US" sz="2400" dirty="0"/>
          </a:p>
        </p:txBody>
      </p:sp>
    </p:spTree>
    <p:extLst>
      <p:ext uri="{BB962C8B-B14F-4D97-AF65-F5344CB8AC3E}">
        <p14:creationId xmlns:p14="http://schemas.microsoft.com/office/powerpoint/2010/main" val="308015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 YOU:</a:t>
            </a:r>
            <a:endParaRPr lang="en-US" dirty="0"/>
          </a:p>
        </p:txBody>
      </p:sp>
      <p:sp>
        <p:nvSpPr>
          <p:cNvPr id="3" name="Content Placeholder 2"/>
          <p:cNvSpPr>
            <a:spLocks noGrp="1"/>
          </p:cNvSpPr>
          <p:nvPr>
            <p:ph sz="quarter" idx="13"/>
          </p:nvPr>
        </p:nvSpPr>
        <p:spPr/>
        <p:txBody>
          <a:bodyPr>
            <a:normAutofit/>
          </a:bodyPr>
          <a:lstStyle/>
          <a:p>
            <a:r>
              <a:rPr lang="en-US" sz="3600" dirty="0" smtClean="0"/>
              <a:t>What are some of the myth’s you have heard of regarding space travel?</a:t>
            </a:r>
            <a:endParaRPr lang="en-US" sz="3600" dirty="0"/>
          </a:p>
        </p:txBody>
      </p:sp>
    </p:spTree>
    <p:extLst>
      <p:ext uri="{BB962C8B-B14F-4D97-AF65-F5344CB8AC3E}">
        <p14:creationId xmlns:p14="http://schemas.microsoft.com/office/powerpoint/2010/main" val="382073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272" y="0"/>
            <a:ext cx="8409105" cy="914400"/>
          </a:xfrm>
        </p:spPr>
        <p:txBody>
          <a:bodyPr/>
          <a:lstStyle/>
          <a:p>
            <a:r>
              <a:rPr lang="en-US" dirty="0" smtClean="0"/>
              <a:t>Human Adaptation to Space</a:t>
            </a:r>
            <a:endParaRPr lang="en-US" dirty="0"/>
          </a:p>
        </p:txBody>
      </p:sp>
      <p:sp>
        <p:nvSpPr>
          <p:cNvPr id="2" name="Content Placeholder 1"/>
          <p:cNvSpPr>
            <a:spLocks noGrp="1"/>
          </p:cNvSpPr>
          <p:nvPr>
            <p:ph sz="quarter" idx="13"/>
          </p:nvPr>
        </p:nvSpPr>
        <p:spPr>
          <a:xfrm>
            <a:off x="217293" y="1239165"/>
            <a:ext cx="5893232" cy="3832627"/>
          </a:xfrm>
        </p:spPr>
        <p:txBody>
          <a:bodyPr>
            <a:normAutofit/>
          </a:bodyPr>
          <a:lstStyle/>
          <a:p>
            <a:r>
              <a:rPr lang="en-US" sz="2800" dirty="0" smtClean="0"/>
              <a:t>Major problem associated with space travel is human adaptation to space.</a:t>
            </a:r>
          </a:p>
          <a:p>
            <a:r>
              <a:rPr lang="en-US" sz="2800" dirty="0" smtClean="0"/>
              <a:t>Late 50’s – Animal testing in space</a:t>
            </a:r>
          </a:p>
          <a:p>
            <a:pPr lvl="1"/>
            <a:r>
              <a:rPr lang="en-US" sz="2400" dirty="0" err="1" smtClean="0"/>
              <a:t>Laika</a:t>
            </a:r>
            <a:r>
              <a:rPr lang="en-US" sz="2400" dirty="0" smtClean="0"/>
              <a:t> – Russian dog sent to space</a:t>
            </a:r>
          </a:p>
          <a:p>
            <a:pPr lvl="1"/>
            <a:r>
              <a:rPr lang="en-US" sz="2400" dirty="0" smtClean="0"/>
              <a:t>Able and Baker – American Squirrel monkeys </a:t>
            </a:r>
          </a:p>
        </p:txBody>
      </p:sp>
      <p:pic>
        <p:nvPicPr>
          <p:cNvPr id="4" name="Picture 3"/>
          <p:cNvPicPr>
            <a:picLocks noChangeAspect="1"/>
          </p:cNvPicPr>
          <p:nvPr/>
        </p:nvPicPr>
        <p:blipFill>
          <a:blip r:embed="rId3"/>
          <a:stretch>
            <a:fillRect/>
          </a:stretch>
        </p:blipFill>
        <p:spPr>
          <a:xfrm>
            <a:off x="6418243" y="1239165"/>
            <a:ext cx="2495133" cy="1899343"/>
          </a:xfrm>
          <a:prstGeom prst="rect">
            <a:avLst/>
          </a:prstGeom>
        </p:spPr>
      </p:pic>
      <p:sp>
        <p:nvSpPr>
          <p:cNvPr id="5" name="Rectangle 4"/>
          <p:cNvSpPr/>
          <p:nvPr/>
        </p:nvSpPr>
        <p:spPr>
          <a:xfrm>
            <a:off x="0" y="5856523"/>
            <a:ext cx="4572000" cy="923330"/>
          </a:xfrm>
          <a:prstGeom prst="rect">
            <a:avLst/>
          </a:prstGeom>
        </p:spPr>
        <p:txBody>
          <a:bodyPr>
            <a:spAutoFit/>
          </a:bodyPr>
          <a:lstStyle/>
          <a:p>
            <a:r>
              <a:rPr lang="en-US" dirty="0" smtClean="0"/>
              <a:t>http://</a:t>
            </a:r>
            <a:r>
              <a:rPr lang="en-US" dirty="0" err="1" smtClean="0"/>
              <a:t>i.kinja-img.com</a:t>
            </a:r>
            <a:r>
              <a:rPr lang="en-US" dirty="0" smtClean="0"/>
              <a:t>/gawker-media/image/upload/s--I63_EA9g--/</a:t>
            </a:r>
            <a:r>
              <a:rPr lang="en-US" dirty="0" err="1" smtClean="0"/>
              <a:t>vpjnmwhjtgjrtzankemu.jpg</a:t>
            </a:r>
            <a:endParaRPr lang="en-US" dirty="0"/>
          </a:p>
        </p:txBody>
      </p:sp>
      <p:pic>
        <p:nvPicPr>
          <p:cNvPr id="8" name="Picture 7"/>
          <p:cNvPicPr>
            <a:picLocks noChangeAspect="1"/>
          </p:cNvPicPr>
          <p:nvPr/>
        </p:nvPicPr>
        <p:blipFill>
          <a:blip r:embed="rId4"/>
          <a:stretch>
            <a:fillRect/>
          </a:stretch>
        </p:blipFill>
        <p:spPr>
          <a:xfrm>
            <a:off x="6418244" y="3363730"/>
            <a:ext cx="2495133" cy="3416123"/>
          </a:xfrm>
          <a:prstGeom prst="rect">
            <a:avLst/>
          </a:prstGeom>
        </p:spPr>
      </p:pic>
      <p:sp>
        <p:nvSpPr>
          <p:cNvPr id="9" name="Rectangle 8"/>
          <p:cNvSpPr/>
          <p:nvPr/>
        </p:nvSpPr>
        <p:spPr>
          <a:xfrm>
            <a:off x="0" y="5071792"/>
            <a:ext cx="4572000" cy="923330"/>
          </a:xfrm>
          <a:prstGeom prst="rect">
            <a:avLst/>
          </a:prstGeom>
        </p:spPr>
        <p:txBody>
          <a:bodyPr>
            <a:spAutoFit/>
          </a:bodyPr>
          <a:lstStyle/>
          <a:p>
            <a:r>
              <a:rPr lang="it-IT" dirty="0" err="1" smtClean="0"/>
              <a:t>https</a:t>
            </a:r>
            <a:r>
              <a:rPr lang="it-IT" dirty="0" smtClean="0"/>
              <a:t>://s-media-cache-ak0.pinimg.com/736x/31/f3/34/31f334c030353887ff2a22b4950ffc35.jpg</a:t>
            </a:r>
            <a:endParaRPr lang="en-US" dirty="0"/>
          </a:p>
        </p:txBody>
      </p:sp>
    </p:spTree>
    <p:extLst>
      <p:ext uri="{BB962C8B-B14F-4D97-AF65-F5344CB8AC3E}">
        <p14:creationId xmlns:p14="http://schemas.microsoft.com/office/powerpoint/2010/main" val="354486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228601"/>
            <a:ext cx="7543800" cy="914400"/>
          </a:xfrm>
        </p:spPr>
        <p:txBody>
          <a:bodyPr/>
          <a:lstStyle/>
          <a:p>
            <a:r>
              <a:rPr lang="en-US" dirty="0" smtClean="0"/>
              <a:t>Human Adaptation to Space </a:t>
            </a:r>
            <a:endParaRPr lang="en-US" dirty="0"/>
          </a:p>
        </p:txBody>
      </p:sp>
      <p:sp>
        <p:nvSpPr>
          <p:cNvPr id="2" name="Content Placeholder 1"/>
          <p:cNvSpPr>
            <a:spLocks noGrp="1"/>
          </p:cNvSpPr>
          <p:nvPr>
            <p:ph sz="quarter" idx="13"/>
          </p:nvPr>
        </p:nvSpPr>
        <p:spPr>
          <a:xfrm>
            <a:off x="312587" y="1428501"/>
            <a:ext cx="8265342" cy="5183929"/>
          </a:xfrm>
        </p:spPr>
        <p:txBody>
          <a:bodyPr>
            <a:normAutofit/>
          </a:bodyPr>
          <a:lstStyle/>
          <a:p>
            <a:r>
              <a:rPr lang="en-US" sz="3200" dirty="0" smtClean="0"/>
              <a:t>1960’s – The U.S. and Soviet Russia attempt to reach the moon.</a:t>
            </a:r>
          </a:p>
          <a:p>
            <a:r>
              <a:rPr lang="en-US" sz="3200" dirty="0" smtClean="0"/>
              <a:t>1969 – Mission Apollo (U.S.) reaches the moon</a:t>
            </a:r>
          </a:p>
          <a:p>
            <a:r>
              <a:rPr lang="en-US" sz="3200" dirty="0" smtClean="0"/>
              <a:t>Minimal research on Astronauts, research relied on travels to Antarctica, in submarines and research submersibles, and simulators</a:t>
            </a:r>
          </a:p>
          <a:p>
            <a:r>
              <a:rPr lang="en-US" sz="3200" dirty="0" smtClean="0"/>
              <a:t>NASA mandates the requirements for human research during space travel</a:t>
            </a:r>
          </a:p>
        </p:txBody>
      </p:sp>
    </p:spTree>
    <p:extLst>
      <p:ext uri="{BB962C8B-B14F-4D97-AF65-F5344CB8AC3E}">
        <p14:creationId xmlns:p14="http://schemas.microsoft.com/office/powerpoint/2010/main" val="22112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225" y="368864"/>
            <a:ext cx="7556313" cy="914400"/>
          </a:xfrm>
        </p:spPr>
        <p:txBody>
          <a:bodyPr/>
          <a:lstStyle/>
          <a:p>
            <a:r>
              <a:rPr lang="en-US" dirty="0" smtClean="0"/>
              <a:t>Weightlessness </a:t>
            </a:r>
            <a:endParaRPr lang="en-US" dirty="0"/>
          </a:p>
        </p:txBody>
      </p:sp>
      <p:sp>
        <p:nvSpPr>
          <p:cNvPr id="2" name="Content Placeholder 1"/>
          <p:cNvSpPr>
            <a:spLocks noGrp="1"/>
          </p:cNvSpPr>
          <p:nvPr>
            <p:ph sz="quarter" idx="13"/>
          </p:nvPr>
        </p:nvSpPr>
        <p:spPr>
          <a:xfrm>
            <a:off x="172225" y="1678851"/>
            <a:ext cx="8546598" cy="4791720"/>
          </a:xfrm>
        </p:spPr>
        <p:txBody>
          <a:bodyPr>
            <a:normAutofit/>
          </a:bodyPr>
          <a:lstStyle/>
          <a:p>
            <a:r>
              <a:rPr lang="en-US" sz="3200" dirty="0" smtClean="0"/>
              <a:t>Weightlessness – having no weight, no force to support your body</a:t>
            </a:r>
          </a:p>
          <a:p>
            <a:r>
              <a:rPr lang="en-US" sz="3200" dirty="0"/>
              <a:t> </a:t>
            </a:r>
            <a:r>
              <a:rPr lang="en-US" sz="3200" dirty="0" smtClean="0"/>
              <a:t>Head-down bed rest at a 6 degree tilt can reproduce the fluid shifts occurring in weightlessness</a:t>
            </a:r>
          </a:p>
          <a:p>
            <a:r>
              <a:rPr lang="en-US" sz="3200" dirty="0"/>
              <a:t> </a:t>
            </a:r>
            <a:r>
              <a:rPr lang="en-US" sz="3200" dirty="0" err="1" smtClean="0"/>
              <a:t>Styf</a:t>
            </a:r>
            <a:r>
              <a:rPr lang="en-US" sz="3200" dirty="0" smtClean="0"/>
              <a:t> et. al. – Modified head-down bed rest produced intense lower back and abdominal pain, headaches, leg pain, and feelings of depression.</a:t>
            </a:r>
          </a:p>
          <a:p>
            <a:endParaRPr lang="en-US" sz="3600" dirty="0"/>
          </a:p>
        </p:txBody>
      </p:sp>
      <p:sp>
        <p:nvSpPr>
          <p:cNvPr id="4" name="Rectangle 3"/>
          <p:cNvSpPr/>
          <p:nvPr/>
        </p:nvSpPr>
        <p:spPr>
          <a:xfrm>
            <a:off x="691514" y="6101239"/>
            <a:ext cx="4326826" cy="369332"/>
          </a:xfrm>
          <a:prstGeom prst="rect">
            <a:avLst/>
          </a:prstGeom>
        </p:spPr>
        <p:txBody>
          <a:bodyPr wrap="none">
            <a:spAutoFit/>
          </a:bodyPr>
          <a:lstStyle/>
          <a:p>
            <a:r>
              <a:rPr lang="en-US" dirty="0" smtClean="0"/>
              <a:t>https://</a:t>
            </a:r>
            <a:r>
              <a:rPr lang="en-US" dirty="0" err="1" smtClean="0"/>
              <a:t>www.youtube.com</a:t>
            </a:r>
            <a:r>
              <a:rPr lang="en-US" dirty="0" smtClean="0"/>
              <a:t>/</a:t>
            </a:r>
            <a:r>
              <a:rPr lang="en-US" dirty="0" err="1" smtClean="0"/>
              <a:t>watch?v</a:t>
            </a:r>
            <a:r>
              <a:rPr lang="en-US" dirty="0" smtClean="0"/>
              <a:t>=-GIhsj8Fk6U</a:t>
            </a:r>
            <a:endParaRPr lang="en-US" dirty="0"/>
          </a:p>
        </p:txBody>
      </p:sp>
    </p:spTree>
    <p:extLst>
      <p:ext uri="{BB962C8B-B14F-4D97-AF65-F5344CB8AC3E}">
        <p14:creationId xmlns:p14="http://schemas.microsoft.com/office/powerpoint/2010/main" val="147234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Study on weightlessness</a:t>
            </a:r>
            <a:endParaRPr lang="en-US" dirty="0"/>
          </a:p>
        </p:txBody>
      </p:sp>
      <p:sp>
        <p:nvSpPr>
          <p:cNvPr id="3" name="Content Placeholder 2"/>
          <p:cNvSpPr>
            <a:spLocks noGrp="1"/>
          </p:cNvSpPr>
          <p:nvPr>
            <p:ph sz="quarter" idx="13"/>
          </p:nvPr>
        </p:nvSpPr>
        <p:spPr>
          <a:xfrm>
            <a:off x="609600" y="1867981"/>
            <a:ext cx="3506670" cy="4114800"/>
          </a:xfrm>
        </p:spPr>
        <p:txBody>
          <a:bodyPr>
            <a:normAutofit/>
          </a:bodyPr>
          <a:lstStyle/>
          <a:p>
            <a:r>
              <a:rPr lang="en-US" sz="3200" dirty="0" smtClean="0"/>
              <a:t>NASA was recently seeking applicants to stay in bed for three months in exchange for 18,000 dollars</a:t>
            </a:r>
            <a:endParaRPr lang="en-US" sz="3200" dirty="0"/>
          </a:p>
        </p:txBody>
      </p:sp>
      <p:sp>
        <p:nvSpPr>
          <p:cNvPr id="4" name="Rectangle 3"/>
          <p:cNvSpPr/>
          <p:nvPr/>
        </p:nvSpPr>
        <p:spPr>
          <a:xfrm>
            <a:off x="609600" y="5934670"/>
            <a:ext cx="4572000" cy="923330"/>
          </a:xfrm>
          <a:prstGeom prst="rect">
            <a:avLst/>
          </a:prstGeom>
        </p:spPr>
        <p:txBody>
          <a:bodyPr>
            <a:spAutoFit/>
          </a:bodyPr>
          <a:lstStyle/>
          <a:p>
            <a:r>
              <a:rPr lang="en-US" dirty="0" smtClean="0"/>
              <a:t>http://1.bp.blogspot.com/-B0QYSX809fs/Vl2n5QgowRI/</a:t>
            </a:r>
            <a:r>
              <a:rPr lang="en-US" dirty="0" err="1" smtClean="0"/>
              <a:t>AAAAAAAAFIk</a:t>
            </a:r>
            <a:r>
              <a:rPr lang="en-US" dirty="0" smtClean="0"/>
              <a:t>/xYrirrY64OQ/s1600/x6.jpg</a:t>
            </a:r>
            <a:endParaRPr lang="en-US" dirty="0"/>
          </a:p>
        </p:txBody>
      </p:sp>
      <p:pic>
        <p:nvPicPr>
          <p:cNvPr id="5" name="Picture 4"/>
          <p:cNvPicPr>
            <a:picLocks noChangeAspect="1"/>
          </p:cNvPicPr>
          <p:nvPr/>
        </p:nvPicPr>
        <p:blipFill>
          <a:blip r:embed="rId3"/>
          <a:stretch>
            <a:fillRect/>
          </a:stretch>
        </p:blipFill>
        <p:spPr>
          <a:xfrm>
            <a:off x="4346752" y="2152755"/>
            <a:ext cx="4187648" cy="2527029"/>
          </a:xfrm>
          <a:prstGeom prst="rect">
            <a:avLst/>
          </a:prstGeom>
        </p:spPr>
      </p:pic>
    </p:spTree>
    <p:extLst>
      <p:ext uri="{BB962C8B-B14F-4D97-AF65-F5344CB8AC3E}">
        <p14:creationId xmlns:p14="http://schemas.microsoft.com/office/powerpoint/2010/main" val="1423175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569" y="77221"/>
            <a:ext cx="7543800" cy="914400"/>
          </a:xfrm>
        </p:spPr>
        <p:txBody>
          <a:bodyPr/>
          <a:lstStyle/>
          <a:p>
            <a:r>
              <a:rPr lang="en-US" dirty="0" smtClean="0"/>
              <a:t>Human Skeletal Muscle</a:t>
            </a:r>
            <a:endParaRPr lang="en-US" dirty="0"/>
          </a:p>
        </p:txBody>
      </p:sp>
      <p:sp>
        <p:nvSpPr>
          <p:cNvPr id="2" name="Content Placeholder 1"/>
          <p:cNvSpPr>
            <a:spLocks noGrp="1"/>
          </p:cNvSpPr>
          <p:nvPr>
            <p:ph sz="quarter" idx="13"/>
          </p:nvPr>
        </p:nvSpPr>
        <p:spPr>
          <a:xfrm>
            <a:off x="260569" y="1246333"/>
            <a:ext cx="5172849" cy="6020265"/>
          </a:xfrm>
        </p:spPr>
        <p:txBody>
          <a:bodyPr>
            <a:normAutofit lnSpcReduction="10000"/>
          </a:bodyPr>
          <a:lstStyle/>
          <a:p>
            <a:r>
              <a:rPr lang="en-US" sz="3200" dirty="0" smtClean="0"/>
              <a:t>Spinal nerves stretch, account for growth in space, as well as back pain. </a:t>
            </a:r>
          </a:p>
          <a:p>
            <a:r>
              <a:rPr lang="en-US" sz="3200" dirty="0"/>
              <a:t> </a:t>
            </a:r>
            <a:r>
              <a:rPr lang="en-US" sz="3200" dirty="0" smtClean="0"/>
              <a:t>Back pain one of the most frequently occurring medical problems in space (68% of astronauts)</a:t>
            </a:r>
          </a:p>
          <a:p>
            <a:r>
              <a:rPr lang="en-US" sz="3200" dirty="0" smtClean="0"/>
              <a:t>Lose bone density (2% for each month)</a:t>
            </a:r>
          </a:p>
          <a:p>
            <a:r>
              <a:rPr lang="en-US" sz="3200" dirty="0" smtClean="0"/>
              <a:t>Muscle loss in space (20% in the first 2 weeks</a:t>
            </a:r>
          </a:p>
          <a:p>
            <a:pPr marL="0" indent="0">
              <a:buNone/>
            </a:pPr>
            <a:endParaRPr lang="en-US" sz="3200" dirty="0" smtClean="0"/>
          </a:p>
        </p:txBody>
      </p:sp>
      <p:pic>
        <p:nvPicPr>
          <p:cNvPr id="4" name="Picture 3"/>
          <p:cNvPicPr>
            <a:picLocks noChangeAspect="1"/>
          </p:cNvPicPr>
          <p:nvPr/>
        </p:nvPicPr>
        <p:blipFill>
          <a:blip r:embed="rId3"/>
          <a:stretch>
            <a:fillRect/>
          </a:stretch>
        </p:blipFill>
        <p:spPr>
          <a:xfrm>
            <a:off x="5433418" y="1246334"/>
            <a:ext cx="3553970" cy="4070028"/>
          </a:xfrm>
          <a:prstGeom prst="rect">
            <a:avLst/>
          </a:prstGeom>
        </p:spPr>
      </p:pic>
      <p:sp>
        <p:nvSpPr>
          <p:cNvPr id="5" name="Rectangle 4"/>
          <p:cNvSpPr/>
          <p:nvPr/>
        </p:nvSpPr>
        <p:spPr>
          <a:xfrm>
            <a:off x="5433418" y="5316362"/>
            <a:ext cx="3713038" cy="1477328"/>
          </a:xfrm>
          <a:prstGeom prst="rect">
            <a:avLst/>
          </a:prstGeom>
        </p:spPr>
        <p:txBody>
          <a:bodyPr wrap="square">
            <a:spAutoFit/>
          </a:bodyPr>
          <a:lstStyle/>
          <a:p>
            <a:r>
              <a:rPr lang="en-US" dirty="0" smtClean="0"/>
              <a:t>https://edc2.healthtap.com/</a:t>
            </a:r>
            <a:r>
              <a:rPr lang="en-US" dirty="0" err="1" smtClean="0"/>
              <a:t>ht</a:t>
            </a:r>
            <a:r>
              <a:rPr lang="en-US" dirty="0" smtClean="0"/>
              <a:t>-staging/</a:t>
            </a:r>
            <a:r>
              <a:rPr lang="en-US" dirty="0" err="1" smtClean="0"/>
              <a:t>user_answer</a:t>
            </a:r>
            <a:r>
              <a:rPr lang="en-US" dirty="0" smtClean="0"/>
              <a:t>/avatars/315325/large/open-uri20120721-26304-z1wwfu.jpeg?1386593793</a:t>
            </a:r>
            <a:endParaRPr lang="en-US" dirty="0"/>
          </a:p>
        </p:txBody>
      </p:sp>
      <p:sp>
        <p:nvSpPr>
          <p:cNvPr id="6" name="Rectangle 5"/>
          <p:cNvSpPr/>
          <p:nvPr/>
        </p:nvSpPr>
        <p:spPr>
          <a:xfrm>
            <a:off x="4778702" y="99794"/>
            <a:ext cx="4365298" cy="369332"/>
          </a:xfrm>
          <a:prstGeom prst="rect">
            <a:avLst/>
          </a:prstGeom>
        </p:spPr>
        <p:txBody>
          <a:bodyPr wrap="none">
            <a:spAutoFit/>
          </a:bodyPr>
          <a:lstStyle/>
          <a:p>
            <a:r>
              <a:rPr lang="en-US" dirty="0" smtClean="0"/>
              <a:t>https://</a:t>
            </a:r>
            <a:r>
              <a:rPr lang="en-US" dirty="0" err="1" smtClean="0"/>
              <a:t>www.youtube.com</a:t>
            </a:r>
            <a:r>
              <a:rPr lang="en-US" dirty="0" smtClean="0"/>
              <a:t>/</a:t>
            </a:r>
            <a:r>
              <a:rPr lang="en-US" dirty="0" err="1" smtClean="0"/>
              <a:t>watch?v</a:t>
            </a:r>
            <a:r>
              <a:rPr lang="en-US" dirty="0" smtClean="0"/>
              <a:t>=</a:t>
            </a:r>
            <a:r>
              <a:rPr lang="en-US" dirty="0" err="1" smtClean="0"/>
              <a:t>SKwLEsulVaw</a:t>
            </a:r>
            <a:endParaRPr lang="en-US" dirty="0"/>
          </a:p>
        </p:txBody>
      </p:sp>
    </p:spTree>
    <p:extLst>
      <p:ext uri="{BB962C8B-B14F-4D97-AF65-F5344CB8AC3E}">
        <p14:creationId xmlns:p14="http://schemas.microsoft.com/office/powerpoint/2010/main" val="143843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4417" y="228601"/>
            <a:ext cx="7543800" cy="914400"/>
          </a:xfrm>
        </p:spPr>
        <p:txBody>
          <a:bodyPr/>
          <a:lstStyle/>
          <a:p>
            <a:r>
              <a:rPr lang="en-US" dirty="0" smtClean="0"/>
              <a:t>Return to Earth</a:t>
            </a:r>
            <a:endParaRPr lang="en-US" dirty="0"/>
          </a:p>
        </p:txBody>
      </p:sp>
      <p:sp>
        <p:nvSpPr>
          <p:cNvPr id="2" name="Content Placeholder 1"/>
          <p:cNvSpPr>
            <a:spLocks noGrp="1"/>
          </p:cNvSpPr>
          <p:nvPr>
            <p:ph sz="quarter" idx="13"/>
          </p:nvPr>
        </p:nvSpPr>
        <p:spPr>
          <a:xfrm>
            <a:off x="488121" y="1213551"/>
            <a:ext cx="8003156" cy="6749236"/>
          </a:xfrm>
        </p:spPr>
        <p:txBody>
          <a:bodyPr>
            <a:normAutofit/>
          </a:bodyPr>
          <a:lstStyle/>
          <a:p>
            <a:r>
              <a:rPr lang="en-US" sz="3200" dirty="0" smtClean="0"/>
              <a:t>Prolonged weightlessness produces problems with abnormal </a:t>
            </a:r>
            <a:r>
              <a:rPr lang="en-US" sz="3200" dirty="0" err="1" smtClean="0"/>
              <a:t>baroflexes</a:t>
            </a:r>
            <a:r>
              <a:rPr lang="en-US" sz="3200" dirty="0" smtClean="0"/>
              <a:t>, uncoordinated gait, impaired motor control.</a:t>
            </a:r>
          </a:p>
          <a:p>
            <a:r>
              <a:rPr lang="en-US" sz="3200" dirty="0" smtClean="0"/>
              <a:t>Muscle soreness, tight hamstrings and calves</a:t>
            </a:r>
          </a:p>
          <a:p>
            <a:r>
              <a:rPr lang="en-US" sz="3200" dirty="0" smtClean="0"/>
              <a:t> Study by Cooke et al. recorded electrocardiogram, finger </a:t>
            </a:r>
            <a:r>
              <a:rPr lang="en-US" sz="3200" dirty="0" err="1" smtClean="0"/>
              <a:t>photoplethysmographic</a:t>
            </a:r>
            <a:r>
              <a:rPr lang="en-US" sz="3200" dirty="0" smtClean="0"/>
              <a:t> pressure, and respiratory flow before, during, and after two 9 month long missions. </a:t>
            </a:r>
          </a:p>
          <a:p>
            <a:r>
              <a:rPr lang="en-US" sz="3200" dirty="0" smtClean="0"/>
              <a:t> Exercise – before, during, after.</a:t>
            </a:r>
          </a:p>
          <a:p>
            <a:endParaRPr lang="en-US" sz="3200" dirty="0"/>
          </a:p>
        </p:txBody>
      </p:sp>
    </p:spTree>
    <p:extLst>
      <p:ext uri="{BB962C8B-B14F-4D97-AF65-F5344CB8AC3E}">
        <p14:creationId xmlns:p14="http://schemas.microsoft.com/office/powerpoint/2010/main" val="2555881784"/>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713</TotalTime>
  <Words>3332</Words>
  <Application>Microsoft Macintosh PowerPoint</Application>
  <PresentationFormat>On-screen Show (4:3)</PresentationFormat>
  <Paragraphs>142</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Horizon</vt:lpstr>
      <vt:lpstr>Physical and Psychological Challenges of Space Travel</vt:lpstr>
      <vt:lpstr>THE QUESTION:</vt:lpstr>
      <vt:lpstr>QUESTION FOR YOU:</vt:lpstr>
      <vt:lpstr>Human Adaptation to Space</vt:lpstr>
      <vt:lpstr>Human Adaptation to Space </vt:lpstr>
      <vt:lpstr>Weightlessness </vt:lpstr>
      <vt:lpstr>NASA Study on weightlessness</vt:lpstr>
      <vt:lpstr>Human Skeletal Muscle</vt:lpstr>
      <vt:lpstr>Return to Earth</vt:lpstr>
      <vt:lpstr>Changes in human physiology during the First 3 Days In Space</vt:lpstr>
      <vt:lpstr>Return to Earth</vt:lpstr>
      <vt:lpstr>QUESTION FOR YOU:</vt:lpstr>
      <vt:lpstr>Stress in Space</vt:lpstr>
      <vt:lpstr>Sleep Disturbances</vt:lpstr>
      <vt:lpstr>Immune Function</vt:lpstr>
      <vt:lpstr>Immune Function AND IT’S IMPLICATIONS</vt:lpstr>
      <vt:lpstr>In Conclusion…</vt:lpstr>
      <vt:lpstr>Resources</vt:lpstr>
      <vt:lpstr>Youtube Links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and Psychological Challenges of Space Travel</dc:title>
  <dc:creator>Laurice Hinn</dc:creator>
  <cp:lastModifiedBy>Laurice Hinn</cp:lastModifiedBy>
  <cp:revision>42</cp:revision>
  <dcterms:created xsi:type="dcterms:W3CDTF">2016-01-11T17:44:20Z</dcterms:created>
  <dcterms:modified xsi:type="dcterms:W3CDTF">2016-01-12T05:37:56Z</dcterms:modified>
</cp:coreProperties>
</file>