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2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64" r:id="rId12"/>
    <p:sldId id="265" r:id="rId13"/>
    <p:sldId id="281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372FD-53A3-5042-A33A-BACBD9F533B5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5A7B-9E75-B443-85B5-E40DB843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7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5A7B-9E75-B443-85B5-E40DB843219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6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03DBA17-EC4A-A047-9907-6DC140E2C47E}" type="datetimeFigureOut">
              <a:rPr lang="en-US" smtClean="0"/>
              <a:t>15-11-18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B5745D-DD17-2F47-8966-FEA896BFF79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22" r:id="rId1"/>
    <p:sldLayoutId id="2147484523" r:id="rId2"/>
    <p:sldLayoutId id="2147484524" r:id="rId3"/>
    <p:sldLayoutId id="2147484525" r:id="rId4"/>
    <p:sldLayoutId id="2147484526" r:id="rId5"/>
    <p:sldLayoutId id="2147484527" r:id="rId6"/>
    <p:sldLayoutId id="2147484528" r:id="rId7"/>
    <p:sldLayoutId id="2147484529" r:id="rId8"/>
    <p:sldLayoutId id="2147484530" r:id="rId9"/>
    <p:sldLayoutId id="2147484531" r:id="rId10"/>
    <p:sldLayoutId id="21474845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23" y="1761243"/>
            <a:ext cx="5985159" cy="1445293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ington"/>
                <a:cs typeface="Harrington"/>
              </a:rPr>
              <a:t>Urban Behavior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ington"/>
              <a:cs typeface="Harringt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797" y="3206536"/>
            <a:ext cx="6779532" cy="1229599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arrington"/>
                <a:cs typeface="Harrington"/>
              </a:rPr>
              <a:t>Helpfulness in the Urban environment</a:t>
            </a:r>
            <a:endParaRPr lang="en-US" sz="36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301554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8769" y="5334000"/>
            <a:ext cx="7543800" cy="683846"/>
          </a:xfrm>
        </p:spPr>
        <p:txBody>
          <a:bodyPr/>
          <a:lstStyle/>
          <a:p>
            <a:r>
              <a:rPr lang="en-US" sz="3600" dirty="0" smtClean="0"/>
              <a:t>59%               vs.         84%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1692" y="1899103"/>
            <a:ext cx="4982308" cy="4717184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Influence of by-standers; the less the better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Convenience of avoiding people needing help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Racial differences; responding to input from similar ethnic backgrounds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Fear of crossing boundaries; respect for people’s privacy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67292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arrington"/>
                <a:cs typeface="Harrington"/>
              </a:rPr>
              <a:t>Social behaviors</a:t>
            </a:r>
          </a:p>
        </p:txBody>
      </p:sp>
    </p:spTree>
    <p:extLst>
      <p:ext uri="{BB962C8B-B14F-4D97-AF65-F5344CB8AC3E}">
        <p14:creationId xmlns:p14="http://schemas.microsoft.com/office/powerpoint/2010/main" val="175539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332" y="5791200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arrington"/>
                <a:cs typeface="Harrington"/>
              </a:rPr>
              <a:t>Bystander Effect</a:t>
            </a:r>
            <a:endParaRPr lang="en-US" b="1" dirty="0">
              <a:latin typeface="Harrington"/>
              <a:cs typeface="Harring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https://</a:t>
            </a:r>
            <a:r>
              <a:rPr lang="de-DE" dirty="0" err="1"/>
              <a:t>www.youtube.com</a:t>
            </a:r>
            <a:r>
              <a:rPr lang="de-DE" dirty="0"/>
              <a:t>/</a:t>
            </a:r>
            <a:r>
              <a:rPr lang="de-DE" dirty="0" err="1"/>
              <a:t>watch?v</a:t>
            </a:r>
            <a:r>
              <a:rPr lang="de-DE" dirty="0"/>
              <a:t>=OSsPfbup0ac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4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312962"/>
            <a:ext cx="7543800" cy="530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Assaulting my girlfriend – </a:t>
            </a:r>
            <a:r>
              <a:rPr lang="en-US" smtClean="0"/>
              <a:t>social experiment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www.youtube.com</a:t>
            </a:r>
            <a:r>
              <a:rPr lang="nl-NL" dirty="0"/>
              <a:t>/</a:t>
            </a:r>
            <a:r>
              <a:rPr lang="nl-NL" dirty="0" err="1"/>
              <a:t>watch?v</a:t>
            </a:r>
            <a:r>
              <a:rPr lang="nl-NL" dirty="0"/>
              <a:t>=nEDl8XR_duQ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20635" y="1658392"/>
            <a:ext cx="5523365" cy="4598834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Difficulties in helping strangers; physical &amp; emotional vulnerability of urban residents</a:t>
            </a:r>
          </a:p>
          <a:p>
            <a:r>
              <a:rPr lang="en-US" dirty="0">
                <a:latin typeface="Bookman Old Style"/>
                <a:cs typeface="Bookman Old Style"/>
              </a:rPr>
              <a:t>Dangers of living in a city; increased vulnerability (Altman et al)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Town residents are more friendly than urban residents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43991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arrington"/>
                <a:cs typeface="Harrington"/>
              </a:rPr>
              <a:t>Helping strangers</a:t>
            </a:r>
          </a:p>
        </p:txBody>
      </p:sp>
    </p:spTree>
    <p:extLst>
      <p:ext uri="{BB962C8B-B14F-4D97-AF65-F5344CB8AC3E}">
        <p14:creationId xmlns:p14="http://schemas.microsoft.com/office/powerpoint/2010/main" val="337747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83263" y="2028490"/>
            <a:ext cx="6660737" cy="4248611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Investigated the difference in pro-social behaviors btw 24 US cities in help offered to strangers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6 predictors of differences in helping strangers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Population size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Population density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Population stability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Economic well-being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Pace of life </a:t>
            </a:r>
          </a:p>
          <a:p>
            <a:pPr marL="475488" indent="-457200">
              <a:buAutoNum type="arabicPeriod"/>
            </a:pPr>
            <a:r>
              <a:rPr lang="en-US" dirty="0">
                <a:latin typeface="Bookman Old Style"/>
                <a:cs typeface="Bookman Old Style"/>
              </a:rPr>
              <a:t>Crime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423" y="634667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arrington"/>
                <a:cs typeface="Harrington"/>
              </a:rPr>
              <a:t>Kindness of strangers</a:t>
            </a:r>
          </a:p>
        </p:txBody>
      </p:sp>
    </p:spTree>
    <p:extLst>
      <p:ext uri="{BB962C8B-B14F-4D97-AF65-F5344CB8AC3E}">
        <p14:creationId xmlns:p14="http://schemas.microsoft.com/office/powerpoint/2010/main" val="158391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5072" y="1804313"/>
            <a:ext cx="6788928" cy="4527606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ookman Old Style"/>
                <a:cs typeface="Bookman Old Style"/>
              </a:rPr>
              <a:t>3 measures of helping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Dropped pen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Hurt leg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Change for a quarter</a:t>
            </a:r>
          </a:p>
          <a:p>
            <a:pPr marL="18288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 marL="18288" indent="0">
              <a:buNone/>
            </a:pPr>
            <a:r>
              <a:rPr lang="en-US" dirty="0">
                <a:latin typeface="Bookman Old Style"/>
                <a:cs typeface="Bookman Old Style"/>
              </a:rPr>
              <a:t>1 measure of pace of life </a:t>
            </a:r>
          </a:p>
          <a:p>
            <a:pPr marL="18288" indent="0">
              <a:buNone/>
            </a:pPr>
            <a:r>
              <a:rPr lang="en-US" dirty="0">
                <a:latin typeface="Bookman Old Style"/>
                <a:cs typeface="Bookman Old Style"/>
              </a:rPr>
              <a:t>- walking speed</a:t>
            </a:r>
          </a:p>
          <a:p>
            <a:pPr marL="18288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 marL="18288" indent="0">
              <a:buNone/>
            </a:pPr>
            <a:r>
              <a:rPr lang="en-US" dirty="0">
                <a:latin typeface="Bookman Old Style"/>
                <a:cs typeface="Bookman Old Style"/>
              </a:rPr>
              <a:t>2 measures of economic well-being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Purchasing power (</a:t>
            </a:r>
            <a:r>
              <a:rPr lang="en-US" dirty="0" err="1">
                <a:latin typeface="Bookman Old Style"/>
                <a:cs typeface="Bookman Old Style"/>
              </a:rPr>
              <a:t>avg</a:t>
            </a:r>
            <a:r>
              <a:rPr lang="en-US" dirty="0">
                <a:latin typeface="Bookman Old Style"/>
                <a:cs typeface="Bookman Old Style"/>
              </a:rPr>
              <a:t> family income)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Poverty rates (% of pop whose income  was below poverty line)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1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arrington"/>
                <a:cs typeface="Harrington"/>
              </a:rPr>
              <a:t>Kindness of strangers</a:t>
            </a:r>
            <a:endParaRPr lang="en-US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165182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Screen Shot 2015-11-15 at 1.27.2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5" b="-235"/>
          <a:stretch>
            <a:fillRect/>
          </a:stretch>
        </p:blipFill>
        <p:spPr>
          <a:xfrm>
            <a:off x="-11534" y="189579"/>
            <a:ext cx="8996776" cy="544090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1685" y="5943600"/>
            <a:ext cx="7543800" cy="914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1838911"/>
            <a:ext cx="6096000" cy="49243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ookman Old Style"/>
                <a:cs typeface="Bookman Old Style"/>
              </a:rPr>
              <a:t>No gender differences except on 2 occasions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No significant regional differences on individual measures of helping</a:t>
            </a:r>
          </a:p>
          <a:p>
            <a:pPr marL="18288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Negative correlation btw walking speed &amp; helping behavior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Strongest predictors of helping behavior were pop size, density, economic well-being &amp; walking </a:t>
            </a:r>
            <a:r>
              <a:rPr lang="en-US" dirty="0" smtClean="0">
                <a:latin typeface="Bookman Old Style"/>
                <a:cs typeface="Bookman Old Style"/>
              </a:rPr>
              <a:t>speed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Large cities had higher poverty &amp; crime </a:t>
            </a:r>
            <a:r>
              <a:rPr lang="en-US" dirty="0" smtClean="0">
                <a:latin typeface="Bookman Old Style"/>
                <a:cs typeface="Bookman Old Style"/>
              </a:rPr>
              <a:t>rates</a:t>
            </a:r>
            <a:endParaRPr lang="en-US" dirty="0">
              <a:latin typeface="Bookman Old Style"/>
              <a:cs typeface="Bookman Old Style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2475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Harrington"/>
                <a:cs typeface="Harrington"/>
              </a:rPr>
              <a:t>Kindness of strangers</a:t>
            </a:r>
          </a:p>
        </p:txBody>
      </p:sp>
    </p:spTree>
    <p:extLst>
      <p:ext uri="{BB962C8B-B14F-4D97-AF65-F5344CB8AC3E}">
        <p14:creationId xmlns:p14="http://schemas.microsoft.com/office/powerpoint/2010/main" val="921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Screen Shot 2015-11-15 at 1.33.4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67" r="-24867"/>
          <a:stretch>
            <a:fillRect/>
          </a:stretch>
        </p:blipFill>
        <p:spPr>
          <a:xfrm>
            <a:off x="151650" y="325602"/>
            <a:ext cx="8738811" cy="56350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4378" y="6222806"/>
            <a:ext cx="7543800" cy="914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8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1613" y="1857869"/>
            <a:ext cx="6812387" cy="41896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2F2F2"/>
                </a:solidFill>
                <a:latin typeface="Bookman Old Style"/>
                <a:cs typeface="Bookman Old Style"/>
              </a:rPr>
              <a:t>Negative relationship between helpfulness and urban </a:t>
            </a:r>
            <a:r>
              <a:rPr lang="en-US" dirty="0" smtClean="0">
                <a:solidFill>
                  <a:srgbClr val="F2F2F2"/>
                </a:solidFill>
                <a:latin typeface="Bookman Old Style"/>
                <a:cs typeface="Bookman Old Style"/>
              </a:rPr>
              <a:t>cities</a:t>
            </a:r>
          </a:p>
          <a:p>
            <a:endParaRPr lang="en-US" dirty="0">
              <a:solidFill>
                <a:srgbClr val="F2F2F2"/>
              </a:solidFill>
              <a:latin typeface="Bookman Old Style"/>
              <a:cs typeface="Bookman Old Style"/>
            </a:endParaRPr>
          </a:p>
          <a:p>
            <a:r>
              <a:rPr lang="en-US" dirty="0">
                <a:solidFill>
                  <a:srgbClr val="F2F2F2"/>
                </a:solidFill>
                <a:effectLst/>
                <a:latin typeface="Bookman Old Style"/>
                <a:cs typeface="Bookman Old Style"/>
              </a:rPr>
              <a:t>complex of traits which reflects the urbanite’s adaptation to a situation in which social relationships are often transitory, role-defined and superficial.” </a:t>
            </a:r>
            <a:endParaRPr lang="en-US" dirty="0">
              <a:solidFill>
                <a:srgbClr val="F2F2F2"/>
              </a:solidFill>
              <a:latin typeface="Bookman Old Style"/>
              <a:cs typeface="Bookman Old Style"/>
            </a:endParaRPr>
          </a:p>
          <a:p>
            <a:endParaRPr lang="en-US" dirty="0" smtClean="0">
              <a:solidFill>
                <a:srgbClr val="F2F2F2"/>
              </a:solidFill>
              <a:latin typeface="Bookman Old Style"/>
              <a:cs typeface="Bookman Old Style"/>
            </a:endParaRPr>
          </a:p>
          <a:p>
            <a:r>
              <a:rPr lang="en-US" dirty="0" smtClean="0">
                <a:solidFill>
                  <a:srgbClr val="F2F2F2"/>
                </a:solidFill>
                <a:latin typeface="Bookman Old Style"/>
                <a:cs typeface="Bookman Old Style"/>
              </a:rPr>
              <a:t>Urban </a:t>
            </a:r>
            <a:r>
              <a:rPr lang="en-US" dirty="0">
                <a:solidFill>
                  <a:srgbClr val="F2F2F2"/>
                </a:solidFill>
                <a:latin typeface="Bookman Old Style"/>
                <a:cs typeface="Bookman Old Style"/>
              </a:rPr>
              <a:t>city dwellers have little to no personal or social relationships with each other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733" y="492905"/>
            <a:ext cx="3999760" cy="985808"/>
          </a:xfrm>
        </p:spPr>
        <p:txBody>
          <a:bodyPr/>
          <a:lstStyle/>
          <a:p>
            <a:r>
              <a:rPr lang="en-US" b="1" dirty="0" smtClean="0">
                <a:latin typeface="Harrington"/>
                <a:cs typeface="Harrington"/>
              </a:rPr>
              <a:t>Urbanism</a:t>
            </a:r>
            <a:endParaRPr lang="en-US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346277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1630375"/>
            <a:ext cx="6096000" cy="522762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Bookman Old Style"/>
                <a:cs typeface="Bookman Old Style"/>
              </a:rPr>
              <a:t>Milgram</a:t>
            </a:r>
            <a:r>
              <a:rPr lang="en-US" dirty="0">
                <a:latin typeface="Bookman Old Style"/>
                <a:cs typeface="Bookman Old Style"/>
              </a:rPr>
              <a:t> (1970); ‘wrong number’ experiment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err="1">
                <a:latin typeface="Bookman Old Style"/>
                <a:cs typeface="Bookman Old Style"/>
              </a:rPr>
              <a:t>Korte</a:t>
            </a:r>
            <a:r>
              <a:rPr lang="en-US" dirty="0">
                <a:latin typeface="Bookman Old Style"/>
                <a:cs typeface="Bookman Old Style"/>
              </a:rPr>
              <a:t> &amp; Kerr (1975); ‘lost letters’ experiment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Darley &amp; </a:t>
            </a:r>
            <a:r>
              <a:rPr lang="en-US" dirty="0" err="1">
                <a:latin typeface="Bookman Old Style"/>
                <a:cs typeface="Bookman Old Style"/>
              </a:rPr>
              <a:t>Latane</a:t>
            </a:r>
            <a:r>
              <a:rPr lang="en-US" dirty="0">
                <a:latin typeface="Bookman Old Style"/>
                <a:cs typeface="Bookman Old Style"/>
              </a:rPr>
              <a:t> (1968); “laboratory accident’ experiment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err="1">
                <a:latin typeface="Bookman Old Style"/>
                <a:cs typeface="Bookman Old Style"/>
              </a:rPr>
              <a:t>Gelfand</a:t>
            </a:r>
            <a:r>
              <a:rPr lang="en-US" dirty="0">
                <a:latin typeface="Bookman Old Style"/>
                <a:cs typeface="Bookman Old Style"/>
              </a:rPr>
              <a:t> (1973); shoplifting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Helpfulness was higher in small towns compared to urban cities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3791"/>
            <a:ext cx="7543800" cy="914400"/>
          </a:xfrm>
        </p:spPr>
        <p:txBody>
          <a:bodyPr/>
          <a:lstStyle/>
          <a:p>
            <a:r>
              <a:rPr lang="en-US" b="1" dirty="0" smtClean="0">
                <a:latin typeface="Harrington"/>
                <a:cs typeface="Harrington"/>
              </a:rPr>
              <a:t>Experimental evidence</a:t>
            </a:r>
            <a:endParaRPr lang="en-US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8145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897" y="5943600"/>
            <a:ext cx="7543800" cy="914400"/>
          </a:xfrm>
        </p:spPr>
        <p:txBody>
          <a:bodyPr/>
          <a:lstStyle/>
          <a:p>
            <a:r>
              <a:rPr lang="en-US" dirty="0" smtClean="0"/>
              <a:t>Little lost girl video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www.youtube.com</a:t>
            </a:r>
            <a:r>
              <a:rPr lang="nl-NL" dirty="0"/>
              <a:t>/</a:t>
            </a:r>
            <a:r>
              <a:rPr lang="nl-NL" dirty="0" err="1"/>
              <a:t>watch?v</a:t>
            </a:r>
            <a:r>
              <a:rPr lang="nl-NL" dirty="0"/>
              <a:t>=R5aIpUVAwZs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6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3570" y="1281446"/>
            <a:ext cx="6510430" cy="5462808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How is urbanization defined?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Differences exist within a single urban area and between difference urban areas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Cultural and inter-urban differences in urban cities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Failure to identify other specific factors influencing </a:t>
            </a:r>
            <a:r>
              <a:rPr lang="en-US" dirty="0" smtClean="0">
                <a:latin typeface="Bookman Old Style"/>
                <a:cs typeface="Bookman Old Style"/>
              </a:rPr>
              <a:t>unhelpfulness </a:t>
            </a:r>
            <a:r>
              <a:rPr lang="en-US" dirty="0">
                <a:latin typeface="Bookman Old Style"/>
                <a:cs typeface="Bookman Old Style"/>
              </a:rPr>
              <a:t>in urban </a:t>
            </a:r>
            <a:r>
              <a:rPr lang="en-US" dirty="0" smtClean="0">
                <a:latin typeface="Bookman Old Style"/>
                <a:cs typeface="Bookman Old Style"/>
              </a:rPr>
              <a:t>cities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smtClean="0">
                <a:latin typeface="Bookman Old Style"/>
                <a:cs typeface="Bookman Old Style"/>
              </a:rPr>
              <a:t>Environmental influences?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67045"/>
            <a:ext cx="7543800" cy="914400"/>
          </a:xfrm>
        </p:spPr>
        <p:txBody>
          <a:bodyPr/>
          <a:lstStyle/>
          <a:p>
            <a:r>
              <a:rPr lang="en-US" b="1" dirty="0" smtClean="0">
                <a:latin typeface="Harrington"/>
                <a:cs typeface="Harrington"/>
              </a:rPr>
              <a:t>Limitations</a:t>
            </a:r>
            <a:endParaRPr lang="en-US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74018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0" y="1440797"/>
            <a:ext cx="6096000" cy="5474078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ED; The belief that the environment influences behavioral patterns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ES; Rather than just adapting to their environment, urbanites select the type of environment that best fits their needs/preferences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Environment-behavior associations could be attributable to both environmental determinism &amp; selection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1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Harrington"/>
                <a:cs typeface="Harrington"/>
              </a:rPr>
              <a:t>Environmental determinism vs. environmental selection</a:t>
            </a:r>
            <a:endParaRPr lang="en-US" sz="3600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376636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1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Harrington"/>
                <a:cs typeface="Harrington"/>
              </a:rPr>
              <a:t>Environmental determinism vs. environmental selection</a:t>
            </a:r>
            <a:endParaRPr lang="en-US" sz="3600" b="1" dirty="0">
              <a:latin typeface="Harrington"/>
              <a:cs typeface="Harring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423" y="388952"/>
            <a:ext cx="7543800" cy="914400"/>
          </a:xfrm>
        </p:spPr>
        <p:txBody>
          <a:bodyPr/>
          <a:lstStyle/>
          <a:p>
            <a:r>
              <a:rPr lang="en-US" b="1" dirty="0" smtClean="0">
                <a:latin typeface="Harrington"/>
                <a:cs typeface="Harrington"/>
              </a:rPr>
              <a:t>Questions?</a:t>
            </a:r>
            <a:endParaRPr lang="en-US" b="1" dirty="0">
              <a:latin typeface="Harrington"/>
              <a:cs typeface="Harring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1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555" y="1516629"/>
            <a:ext cx="5921445" cy="53413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sz="4200" dirty="0">
                <a:latin typeface="Bookman Old Style"/>
                <a:cs typeface="Bookman Old Style"/>
              </a:rPr>
              <a:t>altruism decreases as a function of </a:t>
            </a:r>
            <a:r>
              <a:rPr lang="en-US" sz="4200" dirty="0" smtClean="0">
                <a:latin typeface="Bookman Old Style"/>
                <a:cs typeface="Bookman Old Style"/>
              </a:rPr>
              <a:t>density”. (Rushton, 1978)</a:t>
            </a:r>
            <a:endParaRPr lang="en-US" sz="4200" dirty="0">
              <a:latin typeface="Bookman Old Style"/>
              <a:cs typeface="Bookman Old Style"/>
            </a:endParaRPr>
          </a:p>
          <a:p>
            <a:endParaRPr lang="en-US" sz="4200" dirty="0">
              <a:latin typeface="Bookman Old Style"/>
              <a:cs typeface="Bookman Old Style"/>
            </a:endParaRPr>
          </a:p>
          <a:p>
            <a:r>
              <a:rPr lang="en-US" sz="4200" dirty="0">
                <a:latin typeface="Bookman Old Style"/>
                <a:cs typeface="Bookman Old Style"/>
              </a:rPr>
              <a:t>People from locations differing in urban pop density were asked for help on 4 measures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For the time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For directions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For change for a quarter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For their names</a:t>
            </a:r>
          </a:p>
          <a:p>
            <a:pPr>
              <a:buFontTx/>
              <a:buChar char="-"/>
            </a:pPr>
            <a:endParaRPr lang="en-US" sz="4200" dirty="0">
              <a:latin typeface="Bookman Old Style"/>
              <a:cs typeface="Bookman Old Style"/>
            </a:endParaRPr>
          </a:p>
          <a:p>
            <a:pPr marL="18288" indent="0">
              <a:buNone/>
            </a:pPr>
            <a:r>
              <a:rPr lang="en-US" sz="4200" dirty="0">
                <a:latin typeface="Bookman Old Style"/>
                <a:cs typeface="Bookman Old Style"/>
              </a:rPr>
              <a:t>Data was gathered from;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Downtown Toronto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The suburbs</a:t>
            </a:r>
          </a:p>
          <a:p>
            <a:pPr>
              <a:buFontTx/>
              <a:buChar char="-"/>
            </a:pPr>
            <a:r>
              <a:rPr lang="en-US" sz="4200" dirty="0">
                <a:latin typeface="Bookman Old Style"/>
                <a:cs typeface="Bookman Old Style"/>
              </a:rPr>
              <a:t>A small town in the same area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4989"/>
            <a:ext cx="5064953" cy="13080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arrington"/>
                <a:cs typeface="Harrington"/>
              </a:rPr>
              <a:t>Urban density &amp; Altruism</a:t>
            </a:r>
          </a:p>
        </p:txBody>
      </p:sp>
    </p:spTree>
    <p:extLst>
      <p:ext uri="{BB962C8B-B14F-4D97-AF65-F5344CB8AC3E}">
        <p14:creationId xmlns:p14="http://schemas.microsoft.com/office/powerpoint/2010/main" val="100372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81883" y="1573501"/>
            <a:ext cx="7362118" cy="528449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ookman Old Style"/>
                <a:cs typeface="Bookman Old Style"/>
              </a:rPr>
              <a:t>No differences in gender in either offering help or receiving it, except on 2 </a:t>
            </a:r>
            <a:r>
              <a:rPr lang="en-US" dirty="0" smtClean="0">
                <a:latin typeface="Bookman Old Style"/>
                <a:cs typeface="Bookman Old Style"/>
              </a:rPr>
              <a:t>occasions</a:t>
            </a: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F &gt; M, receiving help (40% vs. 20%)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M &gt; F, offering help (40% vs. 20%)</a:t>
            </a:r>
          </a:p>
          <a:p>
            <a:pPr>
              <a:buFontTx/>
              <a:buChar char="-"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•"/>
            </a:pPr>
            <a:r>
              <a:rPr lang="en-US" dirty="0">
                <a:latin typeface="Bookman Old Style"/>
                <a:cs typeface="Bookman Old Style"/>
              </a:rPr>
              <a:t>Helping decreased as urban density increased</a:t>
            </a:r>
          </a:p>
          <a:p>
            <a:pPr marL="18288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•"/>
            </a:pPr>
            <a:r>
              <a:rPr lang="en-US" dirty="0">
                <a:latin typeface="Bookman Old Style"/>
                <a:cs typeface="Bookman Old Style"/>
              </a:rPr>
              <a:t>3 hypothesis for the negative relationship;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People living in cities socialize differently than people in small cities in consideration for others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The less urbanely </a:t>
            </a:r>
            <a:r>
              <a:rPr lang="en-US" dirty="0" smtClean="0">
                <a:latin typeface="Bookman Old Style"/>
                <a:cs typeface="Bookman Old Style"/>
              </a:rPr>
              <a:t>dense the area a </a:t>
            </a:r>
            <a:r>
              <a:rPr lang="en-US" dirty="0">
                <a:latin typeface="Bookman Old Style"/>
                <a:cs typeface="Bookman Old Style"/>
              </a:rPr>
              <a:t>person is raised in, the more likely they are to engage in helping behavior</a:t>
            </a: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People living in big cities encounter many stressors which leads to their decreased altruism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43590"/>
            <a:ext cx="4739052" cy="12266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arrington"/>
                <a:cs typeface="Harrington"/>
              </a:rPr>
              <a:t>Urban density &amp; altruism</a:t>
            </a:r>
          </a:p>
        </p:txBody>
      </p:sp>
    </p:spTree>
    <p:extLst>
      <p:ext uri="{BB962C8B-B14F-4D97-AF65-F5344CB8AC3E}">
        <p14:creationId xmlns:p14="http://schemas.microsoft.com/office/powerpoint/2010/main" val="29160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7939"/>
            <a:ext cx="7543800" cy="6967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Harrington"/>
                <a:cs typeface="Harrington"/>
              </a:rPr>
              <a:t>Stimulus overload</a:t>
            </a:r>
            <a:endParaRPr lang="en-US" b="1" dirty="0">
              <a:latin typeface="Harrington"/>
              <a:cs typeface="Harring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0412" y="2514600"/>
            <a:ext cx="6096000" cy="3657599"/>
          </a:xfrm>
        </p:spPr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3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9230" y="1079677"/>
            <a:ext cx="5724769" cy="471152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en-US" dirty="0" smtClean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Bookman Old Style"/>
                <a:cs typeface="Bookman Old Style"/>
              </a:rPr>
              <a:t>Urban ‘bombardment’ &amp; input overload  (</a:t>
            </a:r>
            <a:r>
              <a:rPr lang="en-US" dirty="0" err="1" smtClean="0">
                <a:latin typeface="Bookman Old Style"/>
                <a:cs typeface="Bookman Old Style"/>
              </a:rPr>
              <a:t>Korte</a:t>
            </a:r>
            <a:r>
              <a:rPr lang="en-US" dirty="0" smtClean="0">
                <a:latin typeface="Bookman Old Style"/>
                <a:cs typeface="Bookman Old Style"/>
              </a:rPr>
              <a:t> &amp; </a:t>
            </a:r>
            <a:r>
              <a:rPr lang="en-US" dirty="0" err="1" smtClean="0">
                <a:latin typeface="Bookman Old Style"/>
                <a:cs typeface="Bookman Old Style"/>
              </a:rPr>
              <a:t>Milgram</a:t>
            </a:r>
            <a:r>
              <a:rPr lang="en-US" dirty="0" smtClean="0">
                <a:latin typeface="Bookman Old Style"/>
                <a:cs typeface="Bookman Old Style"/>
              </a:rPr>
              <a:t>)</a:t>
            </a:r>
          </a:p>
          <a:p>
            <a:pPr marL="18288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Bookman Old Style"/>
                <a:cs typeface="Bookman Old Style"/>
              </a:rPr>
              <a:t>Inability </a:t>
            </a:r>
            <a:r>
              <a:rPr lang="en-US" dirty="0">
                <a:latin typeface="Bookman Old Style"/>
                <a:cs typeface="Bookman Old Style"/>
              </a:rPr>
              <a:t>to process incoming input from the environment because the system is </a:t>
            </a:r>
            <a:r>
              <a:rPr lang="en-US" dirty="0" smtClean="0">
                <a:latin typeface="Bookman Old Style"/>
                <a:cs typeface="Bookman Old Style"/>
              </a:rPr>
              <a:t>already </a:t>
            </a:r>
            <a:r>
              <a:rPr lang="en-US" dirty="0">
                <a:latin typeface="Bookman Old Style"/>
                <a:cs typeface="Bookman Old Style"/>
              </a:rPr>
              <a:t>dealing with too much </a:t>
            </a:r>
            <a:r>
              <a:rPr lang="en-US" dirty="0" smtClean="0">
                <a:latin typeface="Bookman Old Style"/>
                <a:cs typeface="Bookman Old Style"/>
              </a:rPr>
              <a:t>information (</a:t>
            </a:r>
            <a:r>
              <a:rPr lang="en-US" dirty="0" err="1" smtClean="0">
                <a:latin typeface="Bookman Old Style"/>
                <a:cs typeface="Bookman Old Style"/>
              </a:rPr>
              <a:t>Milgram</a:t>
            </a:r>
            <a:r>
              <a:rPr lang="en-US" dirty="0" smtClean="0">
                <a:latin typeface="Bookman Old Style"/>
                <a:cs typeface="Bookman Old Style"/>
              </a:rPr>
              <a:t>, 1970)</a:t>
            </a: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These inputs include events and people in the environment (noise, traffic, pedestrian density, etc.)</a:t>
            </a:r>
          </a:p>
          <a:p>
            <a:pPr>
              <a:buFontTx/>
              <a:buChar char="-"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Humans have to adapt to this overload </a:t>
            </a:r>
          </a:p>
          <a:p>
            <a:pPr>
              <a:buFontTx/>
              <a:buChar char="-"/>
            </a:pPr>
            <a:endParaRPr lang="en-US" dirty="0">
              <a:latin typeface="Bookman Old Style"/>
              <a:cs typeface="Bookman Old Style"/>
            </a:endParaRPr>
          </a:p>
          <a:p>
            <a:pPr>
              <a:buFontTx/>
              <a:buChar char="-"/>
            </a:pPr>
            <a:r>
              <a:rPr lang="en-US" dirty="0">
                <a:latin typeface="Bookman Old Style"/>
                <a:cs typeface="Bookman Old Style"/>
              </a:rPr>
              <a:t>“Overloads lead to adaptive mechanisms that create the distinctive tone and behaviors of city life.”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769" y="165277"/>
            <a:ext cx="7543800" cy="914400"/>
          </a:xfrm>
        </p:spPr>
        <p:txBody>
          <a:bodyPr/>
          <a:lstStyle/>
          <a:p>
            <a:r>
              <a:rPr lang="en-US" b="1" dirty="0">
                <a:latin typeface="Harrington"/>
                <a:cs typeface="Harrington"/>
              </a:rPr>
              <a:t>Input overload</a:t>
            </a:r>
          </a:p>
        </p:txBody>
      </p:sp>
    </p:spTree>
    <p:extLst>
      <p:ext uri="{BB962C8B-B14F-4D97-AF65-F5344CB8AC3E}">
        <p14:creationId xmlns:p14="http://schemas.microsoft.com/office/powerpoint/2010/main" val="33208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0845" y="1490536"/>
            <a:ext cx="4658735" cy="5077623"/>
          </a:xfrm>
        </p:spPr>
        <p:txBody>
          <a:bodyPr>
            <a:normAutofit/>
          </a:bodyPr>
          <a:lstStyle/>
          <a:p>
            <a:r>
              <a:rPr lang="en-US" dirty="0"/>
              <a:t>Devoting less time to each </a:t>
            </a:r>
            <a:r>
              <a:rPr lang="en-US" dirty="0" smtClean="0"/>
              <a:t>input</a:t>
            </a:r>
          </a:p>
          <a:p>
            <a:r>
              <a:rPr lang="en-US" dirty="0" smtClean="0"/>
              <a:t>Filtering </a:t>
            </a:r>
            <a:r>
              <a:rPr lang="en-US" dirty="0"/>
              <a:t>inputs; Ignoring non-essentials</a:t>
            </a:r>
          </a:p>
          <a:p>
            <a:r>
              <a:rPr lang="en-US" dirty="0"/>
              <a:t>Blocking </a:t>
            </a:r>
            <a:r>
              <a:rPr lang="en-US" dirty="0" smtClean="0"/>
              <a:t>or tuning out some incoming inputs</a:t>
            </a:r>
          </a:p>
          <a:p>
            <a:endParaRPr lang="en-US" dirty="0"/>
          </a:p>
          <a:p>
            <a:r>
              <a:rPr lang="en-US" dirty="0"/>
              <a:t>Urbanites act according to their adaptations to overload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4989"/>
            <a:ext cx="6407198" cy="14905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arrington"/>
                <a:cs typeface="Harrington"/>
              </a:rPr>
              <a:t>Adaptations to overload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8649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3068" y="1355065"/>
            <a:ext cx="5350932" cy="4505330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/>
                <a:cs typeface="Bookman Old Style"/>
              </a:rPr>
              <a:t>Input overload = lack of environmental awareness</a:t>
            </a:r>
          </a:p>
          <a:p>
            <a:pPr marL="18288" indent="0">
              <a:buNone/>
            </a:pPr>
            <a:endParaRPr lang="en-US" dirty="0" smtClean="0">
              <a:latin typeface="Bookman Old Style"/>
              <a:cs typeface="Bookman Old Style"/>
            </a:endParaRPr>
          </a:p>
          <a:p>
            <a:r>
              <a:rPr lang="en-US" dirty="0" smtClean="0">
                <a:latin typeface="Bookman Old Style"/>
                <a:cs typeface="Bookman Old Style"/>
              </a:rPr>
              <a:t>High </a:t>
            </a:r>
            <a:r>
              <a:rPr lang="en-US" dirty="0">
                <a:latin typeface="Bookman Old Style"/>
                <a:cs typeface="Bookman Old Style"/>
              </a:rPr>
              <a:t>input levels = low levels of helpfulness</a:t>
            </a:r>
          </a:p>
          <a:p>
            <a:r>
              <a:rPr lang="en-US" dirty="0" err="1">
                <a:latin typeface="Bookman Old Style"/>
                <a:cs typeface="Bookman Old Style"/>
              </a:rPr>
              <a:t>Korte</a:t>
            </a:r>
            <a:r>
              <a:rPr lang="en-US" dirty="0">
                <a:latin typeface="Bookman Old Style"/>
                <a:cs typeface="Bookman Old Style"/>
              </a:rPr>
              <a:t> et al (1975); street interviews (73% vs. 63%); directions (6% vs. 1%); lost key (47% vs. 33%)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err="1" smtClean="0">
                <a:latin typeface="Bookman Old Style"/>
                <a:cs typeface="Bookman Old Style"/>
              </a:rPr>
              <a:t>Korte</a:t>
            </a:r>
            <a:r>
              <a:rPr lang="en-US" dirty="0" smtClean="0">
                <a:latin typeface="Bookman Old Style"/>
                <a:cs typeface="Bookman Old Style"/>
              </a:rPr>
              <a:t> </a:t>
            </a:r>
            <a:r>
              <a:rPr lang="en-US" dirty="0">
                <a:latin typeface="Bookman Old Style"/>
                <a:cs typeface="Bookman Old Style"/>
              </a:rPr>
              <a:t>&amp; Grant (1976); traffic noise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8466" y="440665"/>
            <a:ext cx="7543800" cy="914400"/>
          </a:xfrm>
        </p:spPr>
        <p:txBody>
          <a:bodyPr/>
          <a:lstStyle/>
          <a:p>
            <a:r>
              <a:rPr lang="en-US" b="1" dirty="0">
                <a:latin typeface="Harrington"/>
                <a:cs typeface="Harrington"/>
              </a:rPr>
              <a:t>Input overload</a:t>
            </a:r>
          </a:p>
        </p:txBody>
      </p:sp>
    </p:spTree>
    <p:extLst>
      <p:ext uri="{BB962C8B-B14F-4D97-AF65-F5344CB8AC3E}">
        <p14:creationId xmlns:p14="http://schemas.microsoft.com/office/powerpoint/2010/main" val="183528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8154" y="1447811"/>
            <a:ext cx="5255846" cy="501747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Bookman Old Style"/>
                <a:cs typeface="Bookman Old Style"/>
              </a:rPr>
              <a:t>Architectural design of urban cities has an effect on helping behavior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Newman (1973); “architectural features of an urban residential environment </a:t>
            </a:r>
            <a:r>
              <a:rPr lang="en-US" dirty="0" smtClean="0">
                <a:latin typeface="Bookman Old Style"/>
                <a:cs typeface="Bookman Old Style"/>
              </a:rPr>
              <a:t>influences </a:t>
            </a:r>
            <a:r>
              <a:rPr lang="en-US" dirty="0">
                <a:latin typeface="Bookman Old Style"/>
                <a:cs typeface="Bookman Old Style"/>
              </a:rPr>
              <a:t>the degree to which residents can perceive and control activity that occurs within their residential space.”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Helping behavior is lower when space is less defensible </a:t>
            </a:r>
            <a:endParaRPr lang="en-US" dirty="0" smtClean="0">
              <a:latin typeface="Bookman Old Style"/>
              <a:cs typeface="Bookman Old Style"/>
            </a:endParaRP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>
                <a:latin typeface="Bookman Old Style"/>
                <a:cs typeface="Bookman Old Style"/>
              </a:rPr>
              <a:t>People in high apartment buildings are associated with low helping behaviors (</a:t>
            </a:r>
            <a:r>
              <a:rPr lang="en-US" dirty="0" err="1">
                <a:latin typeface="Bookman Old Style"/>
                <a:cs typeface="Bookman Old Style"/>
              </a:rPr>
              <a:t>Huismans</a:t>
            </a:r>
            <a:r>
              <a:rPr lang="en-US" dirty="0">
                <a:latin typeface="Bookman Old Style"/>
                <a:cs typeface="Bookman Old Style"/>
              </a:rPr>
              <a:t> &amp; </a:t>
            </a:r>
            <a:r>
              <a:rPr lang="en-US" dirty="0" err="1">
                <a:latin typeface="Bookman Old Style"/>
                <a:cs typeface="Bookman Old Style"/>
              </a:rPr>
              <a:t>Korte</a:t>
            </a:r>
            <a:r>
              <a:rPr lang="en-US" dirty="0">
                <a:latin typeface="Bookman Old Style"/>
                <a:cs typeface="Bookman Old Style"/>
              </a:rPr>
              <a:t>, 1977</a:t>
            </a:r>
            <a:r>
              <a:rPr lang="en-US" dirty="0" smtClean="0">
                <a:latin typeface="Bookman Old Style"/>
                <a:cs typeface="Bookman Old Style"/>
              </a:rPr>
              <a:t>)</a:t>
            </a:r>
            <a:endParaRPr lang="en-US" dirty="0">
              <a:latin typeface="Bookman Old Style"/>
              <a:cs typeface="Bookman Old Style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254" y="533411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arrington"/>
                <a:cs typeface="Harrington"/>
              </a:rPr>
              <a:t>Urban Layout</a:t>
            </a:r>
            <a:endParaRPr lang="en-US" b="1" dirty="0">
              <a:latin typeface="Harrington"/>
              <a:cs typeface="Harrington"/>
            </a:endParaRPr>
          </a:p>
        </p:txBody>
      </p:sp>
    </p:spTree>
    <p:extLst>
      <p:ext uri="{BB962C8B-B14F-4D97-AF65-F5344CB8AC3E}">
        <p14:creationId xmlns:p14="http://schemas.microsoft.com/office/powerpoint/2010/main" val="34191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1339</TotalTime>
  <Words>905</Words>
  <Application>Microsoft Macintosh PowerPoint</Application>
  <PresentationFormat>On-screen Show (4:3)</PresentationFormat>
  <Paragraphs>146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Elemental</vt:lpstr>
      <vt:lpstr>Urban Behavior </vt:lpstr>
      <vt:lpstr>Urbanism</vt:lpstr>
      <vt:lpstr>Urban density &amp; Altruism</vt:lpstr>
      <vt:lpstr>Urban density &amp; altruism</vt:lpstr>
      <vt:lpstr>Stimulus overload</vt:lpstr>
      <vt:lpstr>Input overload</vt:lpstr>
      <vt:lpstr>Adaptations to overload</vt:lpstr>
      <vt:lpstr>Input overload</vt:lpstr>
      <vt:lpstr>Urban Layout</vt:lpstr>
      <vt:lpstr>59%               vs.         84%</vt:lpstr>
      <vt:lpstr>Social behaviors</vt:lpstr>
      <vt:lpstr>Bystander Effect</vt:lpstr>
      <vt:lpstr>Assaulting my girlfriend – social experiment</vt:lpstr>
      <vt:lpstr>Helping strangers</vt:lpstr>
      <vt:lpstr>Kindness of strangers</vt:lpstr>
      <vt:lpstr>Kindness of strangers</vt:lpstr>
      <vt:lpstr>PowerPoint Presentation</vt:lpstr>
      <vt:lpstr>Kindness of strangers</vt:lpstr>
      <vt:lpstr>PowerPoint Presentation</vt:lpstr>
      <vt:lpstr>Experimental evidence</vt:lpstr>
      <vt:lpstr>Little lost girl video</vt:lpstr>
      <vt:lpstr>Limitations</vt:lpstr>
      <vt:lpstr>Environmental determinism vs. environmental selection</vt:lpstr>
      <vt:lpstr>Environmental determinism vs. environmental selection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Behavior </dc:title>
  <dc:creator>Tolu Oriola</dc:creator>
  <cp:lastModifiedBy>Tolu Oriola</cp:lastModifiedBy>
  <cp:revision>39</cp:revision>
  <dcterms:created xsi:type="dcterms:W3CDTF">2015-11-15T18:53:37Z</dcterms:created>
  <dcterms:modified xsi:type="dcterms:W3CDTF">2015-11-18T16:32:03Z</dcterms:modified>
</cp:coreProperties>
</file>