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56" r:id="rId2"/>
    <p:sldId id="257" r:id="rId3"/>
    <p:sldId id="286" r:id="rId4"/>
    <p:sldId id="258" r:id="rId5"/>
    <p:sldId id="259" r:id="rId6"/>
    <p:sldId id="288" r:id="rId7"/>
    <p:sldId id="261" r:id="rId8"/>
    <p:sldId id="264" r:id="rId9"/>
    <p:sldId id="260" r:id="rId10"/>
    <p:sldId id="267" r:id="rId11"/>
    <p:sldId id="263" r:id="rId12"/>
    <p:sldId id="269" r:id="rId13"/>
    <p:sldId id="270" r:id="rId14"/>
    <p:sldId id="285" r:id="rId15"/>
    <p:sldId id="272" r:id="rId16"/>
    <p:sldId id="273" r:id="rId17"/>
    <p:sldId id="274" r:id="rId18"/>
    <p:sldId id="275" r:id="rId19"/>
    <p:sldId id="276" r:id="rId20"/>
    <p:sldId id="271" r:id="rId21"/>
    <p:sldId id="277" r:id="rId22"/>
    <p:sldId id="278" r:id="rId23"/>
    <p:sldId id="280" r:id="rId24"/>
    <p:sldId id="282" r:id="rId25"/>
    <p:sldId id="283" r:id="rId26"/>
    <p:sldId id="279" r:id="rId27"/>
    <p:sldId id="284" r:id="rId28"/>
    <p:sldId id="28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847" autoAdjust="0"/>
  </p:normalViewPr>
  <p:slideViewPr>
    <p:cSldViewPr snapToGrid="0" snapToObjects="1">
      <p:cViewPr varScale="1">
        <p:scale>
          <a:sx n="103" d="100"/>
          <a:sy n="103" d="100"/>
        </p:scale>
        <p:origin x="-32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0F1D46-E5F2-DF4F-9671-955D9FA4F149}" type="datetimeFigureOut">
              <a:rPr lang="en-US" smtClean="0"/>
              <a:t>15-10-27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7099FC-FC08-5344-B7EF-5F10BBF44188}" type="slidenum">
              <a:rPr lang="en-US" smtClean="0"/>
              <a:t>‹#›</a:t>
            </a:fld>
            <a:endParaRPr lang="en-US"/>
          </a:p>
        </p:txBody>
      </p:sp>
    </p:spTree>
    <p:extLst>
      <p:ext uri="{BB962C8B-B14F-4D97-AF65-F5344CB8AC3E}">
        <p14:creationId xmlns:p14="http://schemas.microsoft.com/office/powerpoint/2010/main" val="12905587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Environmental noise is measured in decibels (dB). To better approximate the range of sensitivity of the human ear to sounds of different frequencies, the A-weighted decibel scale (</a:t>
            </a:r>
            <a:r>
              <a:rPr lang="en-US" sz="1200" kern="1200" dirty="0" err="1" smtClean="0">
                <a:solidFill>
                  <a:schemeClr val="tx1"/>
                </a:solidFill>
                <a:effectLst/>
                <a:latin typeface="+mn-lt"/>
                <a:ea typeface="+mn-ea"/>
                <a:cs typeface="+mn-cs"/>
              </a:rPr>
              <a:t>dBA</a:t>
            </a:r>
            <a:r>
              <a:rPr lang="en-US" sz="1200" kern="1200" dirty="0" smtClean="0">
                <a:solidFill>
                  <a:schemeClr val="tx1"/>
                </a:solidFill>
                <a:effectLst/>
                <a:latin typeface="+mn-lt"/>
                <a:ea typeface="+mn-ea"/>
                <a:cs typeface="+mn-cs"/>
              </a:rPr>
              <a:t>) was devised. Because the human ear is less sensitive to low frequency sounds, the A-scale de- emphasizes these frequencies by incorporating frequency weighting of the sound signal. When the A-scale is used, the decibel levels are represented by </a:t>
            </a:r>
            <a:r>
              <a:rPr lang="en-US" sz="1200" kern="1200" dirty="0" err="1" smtClean="0">
                <a:solidFill>
                  <a:schemeClr val="tx1"/>
                </a:solidFill>
                <a:effectLst/>
                <a:latin typeface="+mn-lt"/>
                <a:ea typeface="+mn-ea"/>
                <a:cs typeface="+mn-cs"/>
              </a:rPr>
              <a:t>dBA</a:t>
            </a:r>
            <a:r>
              <a:rPr lang="en-US" sz="1200" kern="1200" dirty="0" smtClean="0">
                <a:solidFill>
                  <a:schemeClr val="tx1"/>
                </a:solidFill>
                <a:effectLst/>
                <a:latin typeface="+mn-lt"/>
                <a:ea typeface="+mn-ea"/>
                <a:cs typeface="+mn-cs"/>
              </a:rPr>
              <a:t>. On this scale, the range of human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hearing extends from about 3 </a:t>
            </a:r>
            <a:r>
              <a:rPr lang="en-US" sz="1200" kern="1200" dirty="0" err="1" smtClean="0">
                <a:solidFill>
                  <a:schemeClr val="tx1"/>
                </a:solidFill>
                <a:effectLst/>
                <a:latin typeface="+mn-lt"/>
                <a:ea typeface="+mn-ea"/>
                <a:cs typeface="+mn-cs"/>
              </a:rPr>
              <a:t>dBA</a:t>
            </a:r>
            <a:r>
              <a:rPr lang="en-US" sz="1200" kern="1200" dirty="0" smtClean="0">
                <a:solidFill>
                  <a:schemeClr val="tx1"/>
                </a:solidFill>
                <a:effectLst/>
                <a:latin typeface="+mn-lt"/>
                <a:ea typeface="+mn-ea"/>
                <a:cs typeface="+mn-cs"/>
              </a:rPr>
              <a:t> to about 140 </a:t>
            </a:r>
            <a:r>
              <a:rPr lang="en-US" sz="1200" kern="1200" dirty="0" err="1" smtClean="0">
                <a:solidFill>
                  <a:schemeClr val="tx1"/>
                </a:solidFill>
                <a:effectLst/>
                <a:latin typeface="+mn-lt"/>
                <a:ea typeface="+mn-ea"/>
                <a:cs typeface="+mn-cs"/>
              </a:rPr>
              <a:t>dBA</a:t>
            </a:r>
            <a:r>
              <a:rPr lang="en-US" sz="1200" kern="1200" dirty="0" smtClean="0">
                <a:solidFill>
                  <a:schemeClr val="tx1"/>
                </a:solidFill>
                <a:effectLst/>
                <a:latin typeface="+mn-lt"/>
                <a:ea typeface="+mn-ea"/>
                <a:cs typeface="+mn-cs"/>
              </a:rPr>
              <a:t>. A 10-dBA increase is judged by most people as a doubling of the sound level. </a:t>
            </a:r>
            <a:endParaRPr lang="en-US" dirty="0" smtClean="0"/>
          </a:p>
          <a:p>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3</a:t>
            </a:fld>
            <a:endParaRPr lang="en-US"/>
          </a:p>
        </p:txBody>
      </p:sp>
    </p:spTree>
    <p:extLst>
      <p:ext uri="{BB962C8B-B14F-4D97-AF65-F5344CB8AC3E}">
        <p14:creationId xmlns:p14="http://schemas.microsoft.com/office/powerpoint/2010/main" val="2786099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18</a:t>
            </a:fld>
            <a:endParaRPr lang="en-US"/>
          </a:p>
        </p:txBody>
      </p:sp>
    </p:spTree>
    <p:extLst>
      <p:ext uri="{BB962C8B-B14F-4D97-AF65-F5344CB8AC3E}">
        <p14:creationId xmlns:p14="http://schemas.microsoft.com/office/powerpoint/2010/main" val="1482978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19</a:t>
            </a:fld>
            <a:endParaRPr lang="en-US"/>
          </a:p>
        </p:txBody>
      </p:sp>
    </p:spTree>
    <p:extLst>
      <p:ext uri="{BB962C8B-B14F-4D97-AF65-F5344CB8AC3E}">
        <p14:creationId xmlns:p14="http://schemas.microsoft.com/office/powerpoint/2010/main" val="148297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years later, they installed rubber rail mounts</a:t>
            </a:r>
            <a:r>
              <a:rPr lang="en-US" baseline="0" dirty="0" smtClean="0"/>
              <a:t> to help reduce noise level of the train. </a:t>
            </a:r>
            <a:endParaRPr lang="en-US" dirty="0" smtClean="0"/>
          </a:p>
          <a:p>
            <a:r>
              <a:rPr lang="en-US" dirty="0" smtClean="0"/>
              <a:t>Hawthorne </a:t>
            </a:r>
            <a:r>
              <a:rPr lang="en-US" dirty="0" smtClean="0"/>
              <a:t>effect = perform</a:t>
            </a:r>
            <a:r>
              <a:rPr lang="en-US" baseline="0" dirty="0" smtClean="0"/>
              <a:t> better when being observed.</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25</a:t>
            </a:fld>
            <a:endParaRPr lang="en-US"/>
          </a:p>
        </p:txBody>
      </p:sp>
    </p:spTree>
    <p:extLst>
      <p:ext uri="{BB962C8B-B14F-4D97-AF65-F5344CB8AC3E}">
        <p14:creationId xmlns:p14="http://schemas.microsoft.com/office/powerpoint/2010/main" val="2623737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LAST OF THE LECTURE SLIDES</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26</a:t>
            </a:fld>
            <a:endParaRPr lang="en-US"/>
          </a:p>
        </p:txBody>
      </p:sp>
    </p:spTree>
    <p:extLst>
      <p:ext uri="{BB962C8B-B14F-4D97-AF65-F5344CB8AC3E}">
        <p14:creationId xmlns:p14="http://schemas.microsoft.com/office/powerpoint/2010/main" val="307450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broadly grouped Affect and health together.</a:t>
            </a:r>
          </a:p>
          <a:p>
            <a:r>
              <a:rPr lang="en-US" dirty="0" smtClean="0"/>
              <a:t>Current</a:t>
            </a:r>
            <a:r>
              <a:rPr lang="en-US" baseline="0" dirty="0" smtClean="0"/>
              <a:t> mood influences how annoyed we get by certain noises and how sensitive we are to noise (</a:t>
            </a:r>
            <a:r>
              <a:rPr lang="en-US" baseline="0" dirty="0" err="1" smtClean="0"/>
              <a:t>Vastfjall</a:t>
            </a:r>
            <a:r>
              <a:rPr lang="en-US" baseline="0" dirty="0" smtClean="0"/>
              <a:t>, 2002)</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4</a:t>
            </a:fld>
            <a:endParaRPr lang="en-US"/>
          </a:p>
        </p:txBody>
      </p:sp>
    </p:spTree>
    <p:extLst>
      <p:ext uri="{BB962C8B-B14F-4D97-AF65-F5344CB8AC3E}">
        <p14:creationId xmlns:p14="http://schemas.microsoft.com/office/powerpoint/2010/main" val="1118878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noise gets a lot less media attention than other forms of pollution</a:t>
            </a:r>
            <a:r>
              <a:rPr lang="en-US" baseline="0" dirty="0" smtClean="0"/>
              <a:t> because it is less obvious </a:t>
            </a:r>
          </a:p>
          <a:p>
            <a:r>
              <a:rPr lang="en-US" baseline="0" dirty="0" smtClean="0"/>
              <a:t>There are very few regulators that enforce noise compliance (mostly only on construction sites).</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5</a:t>
            </a:fld>
            <a:endParaRPr lang="en-US"/>
          </a:p>
        </p:txBody>
      </p:sp>
    </p:spTree>
    <p:extLst>
      <p:ext uri="{BB962C8B-B14F-4D97-AF65-F5344CB8AC3E}">
        <p14:creationId xmlns:p14="http://schemas.microsoft.com/office/powerpoint/2010/main" val="1704049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noise gets a lot less media attention than other forms of pollution</a:t>
            </a:r>
            <a:r>
              <a:rPr lang="en-US" baseline="0" dirty="0" smtClean="0"/>
              <a:t> because it is less obvious </a:t>
            </a:r>
          </a:p>
          <a:p>
            <a:r>
              <a:rPr lang="en-US" baseline="0" dirty="0" smtClean="0"/>
              <a:t>There are very few regulators that enforce noise compliance (mostly only on construction sites).</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6</a:t>
            </a:fld>
            <a:endParaRPr lang="en-US"/>
          </a:p>
        </p:txBody>
      </p:sp>
    </p:spTree>
    <p:extLst>
      <p:ext uri="{BB962C8B-B14F-4D97-AF65-F5344CB8AC3E}">
        <p14:creationId xmlns:p14="http://schemas.microsoft.com/office/powerpoint/2010/main" val="1704049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84FD1B-93E4-B54B-9FD2-94189A0A3764}" type="slidenum">
              <a:rPr lang="en-US"/>
              <a:pPr/>
              <a:t>8</a:t>
            </a:fld>
            <a:endParaRPr lang="en-US"/>
          </a:p>
        </p:txBody>
      </p:sp>
      <p:sp>
        <p:nvSpPr>
          <p:cNvPr id="94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4211" name="Rectangle 3"/>
          <p:cNvSpPr>
            <a:spLocks noGrp="1" noChangeArrowheads="1"/>
          </p:cNvSpPr>
          <p:nvPr>
            <p:ph type="body" idx="1"/>
          </p:nvPr>
        </p:nvSpPr>
        <p:spPr/>
        <p:txBody>
          <a:bodyPr/>
          <a:lstStyle/>
          <a:p>
            <a:r>
              <a:rPr lang="en-US" dirty="0" smtClean="0"/>
              <a:t>Austrian-Canadian!</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these are likely</a:t>
            </a:r>
            <a:r>
              <a:rPr lang="en-US" baseline="0" dirty="0" smtClean="0"/>
              <a:t> symptoms of chronic uncontrollable, unpredictable environmental noises</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11</a:t>
            </a:fld>
            <a:endParaRPr lang="en-US"/>
          </a:p>
        </p:txBody>
      </p:sp>
    </p:spTree>
    <p:extLst>
      <p:ext uri="{BB962C8B-B14F-4D97-AF65-F5344CB8AC3E}">
        <p14:creationId xmlns:p14="http://schemas.microsoft.com/office/powerpoint/2010/main" val="4151560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the findings from </a:t>
            </a:r>
            <a:r>
              <a:rPr lang="en-US" dirty="0" err="1" smtClean="0"/>
              <a:t>Nivison</a:t>
            </a:r>
            <a:r>
              <a:rPr lang="en-US" dirty="0" smtClean="0"/>
              <a:t> and </a:t>
            </a:r>
            <a:r>
              <a:rPr lang="en-US" dirty="0" err="1" smtClean="0"/>
              <a:t>Endersen</a:t>
            </a:r>
            <a:endParaRPr lang="en-US" dirty="0" smtClean="0"/>
          </a:p>
          <a:p>
            <a:r>
              <a:rPr lang="en-US" dirty="0" smtClean="0"/>
              <a:t>Government study found no grounds for complaints made</a:t>
            </a:r>
          </a:p>
          <a:p>
            <a:endParaRPr lang="en-US" dirty="0" smtClean="0"/>
          </a:p>
          <a:p>
            <a:r>
              <a:rPr lang="en-US" dirty="0" smtClean="0"/>
              <a:t>Summarize: “People show signs of both long-term strain and habituation to chronically stressful events. Most people can adapt moderately well to mildly stressful events’ however, it may be difficult or impossible for them to adapt to highly stressful events, and already stressed people may</a:t>
            </a:r>
            <a:r>
              <a:rPr lang="en-US" baseline="0" dirty="0" smtClean="0"/>
              <a:t> be unable to adapt or even moderate stressors.”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altLang="en-US" smtClean="0">
              <a:latin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en-US" smtClean="0">
                <a:latin typeface="Arial" charset="0"/>
                <a:cs typeface="Arial" charset="0"/>
              </a:rPr>
              <a:t>Currently available scientific evidence does </a:t>
            </a:r>
            <a:r>
              <a:rPr lang="en-US" altLang="en-US" i="1" smtClean="0">
                <a:latin typeface="Arial" charset="0"/>
                <a:cs typeface="Arial" charset="0"/>
              </a:rPr>
              <a:t>NOT </a:t>
            </a:r>
            <a:r>
              <a:rPr lang="en-US" altLang="en-US" smtClean="0">
                <a:latin typeface="Arial" charset="0"/>
                <a:cs typeface="Arial" charset="0"/>
              </a:rPr>
              <a:t>support a causal relationship between turbine noise and health.</a:t>
            </a:r>
          </a:p>
          <a:p>
            <a:endParaRPr lang="en-US" baseline="0" dirty="0" smtClean="0"/>
          </a:p>
          <a:p>
            <a:endParaRPr lang="en-US" baseline="0" dirty="0" smtClean="0"/>
          </a:p>
          <a:p>
            <a:r>
              <a:rPr lang="en-US" baseline="0" dirty="0" smtClean="0"/>
              <a:t>Stress model: coping can be internal and external locus of control. Looking at </a:t>
            </a:r>
            <a:r>
              <a:rPr lang="en-US" baseline="0" dirty="0" err="1" smtClean="0"/>
              <a:t>behaviour</a:t>
            </a:r>
            <a:r>
              <a:rPr lang="en-US" baseline="0" dirty="0" smtClean="0"/>
              <a:t>, we see some external locus of control coping techniques</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12</a:t>
            </a:fld>
            <a:endParaRPr lang="en-US"/>
          </a:p>
        </p:txBody>
      </p:sp>
    </p:spTree>
    <p:extLst>
      <p:ext uri="{BB962C8B-B14F-4D97-AF65-F5344CB8AC3E}">
        <p14:creationId xmlns:p14="http://schemas.microsoft.com/office/powerpoint/2010/main" val="2059124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these examples</a:t>
            </a:r>
            <a:r>
              <a:rPr lang="en-US" baseline="0" dirty="0" smtClean="0"/>
              <a:t> are “active or direct” coping styles. People can also engage in other coping styles such as avoidance, seeking social support, optimism, seeking control over the situation, cognitive reframing to change the meaning of the situation without changing the actual environment (</a:t>
            </a:r>
            <a:r>
              <a:rPr lang="en-US" baseline="0" dirty="0" err="1" smtClean="0"/>
              <a:t>Lercher</a:t>
            </a:r>
            <a:r>
              <a:rPr lang="en-US" baseline="0" dirty="0" smtClean="0"/>
              <a:t>, 1996).</a:t>
            </a:r>
          </a:p>
          <a:p>
            <a:r>
              <a:rPr lang="en-US" baseline="0" dirty="0" smtClean="0"/>
              <a:t>If you’re interested in coping </a:t>
            </a:r>
            <a:r>
              <a:rPr lang="en-US" baseline="0" dirty="0" err="1" smtClean="0"/>
              <a:t>behaviours</a:t>
            </a:r>
            <a:r>
              <a:rPr lang="en-US" baseline="0" dirty="0" smtClean="0"/>
              <a:t> in general, check out the Lazarus and </a:t>
            </a:r>
            <a:r>
              <a:rPr lang="en-US" baseline="0" dirty="0" err="1" smtClean="0"/>
              <a:t>Folkman</a:t>
            </a:r>
            <a:r>
              <a:rPr lang="en-US" baseline="0" dirty="0" smtClean="0"/>
              <a:t> work. </a:t>
            </a:r>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16</a:t>
            </a:fld>
            <a:endParaRPr lang="en-US"/>
          </a:p>
        </p:txBody>
      </p:sp>
    </p:spTree>
    <p:extLst>
      <p:ext uri="{BB962C8B-B14F-4D97-AF65-F5344CB8AC3E}">
        <p14:creationId xmlns:p14="http://schemas.microsoft.com/office/powerpoint/2010/main" val="3406639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099FC-FC08-5344-B7EF-5F10BBF44188}" type="slidenum">
              <a:rPr lang="en-US" smtClean="0"/>
              <a:t>17</a:t>
            </a:fld>
            <a:endParaRPr lang="en-US"/>
          </a:p>
        </p:txBody>
      </p:sp>
    </p:spTree>
    <p:extLst>
      <p:ext uri="{BB962C8B-B14F-4D97-AF65-F5344CB8AC3E}">
        <p14:creationId xmlns:p14="http://schemas.microsoft.com/office/powerpoint/2010/main" val="1482978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DF4C1422-462D-5142-9924-93E4B4330461}" type="datetimeFigureOut">
              <a:rPr lang="en-US" smtClean="0"/>
              <a:t>15-10-27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64509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F4C1422-462D-5142-9924-93E4B4330461}" type="datetimeFigureOut">
              <a:rPr lang="en-US" smtClean="0"/>
              <a:t>15-10-27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2662799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F4C1422-462D-5142-9924-93E4B4330461}" type="datetimeFigureOut">
              <a:rPr lang="en-US" smtClean="0"/>
              <a:t>15-10-27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120103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3E47D12-3251-8648-ACD1-194461FA8480}" type="slidenum">
              <a:rPr lang="en-US"/>
              <a:pPr/>
              <a:t>‹#›</a:t>
            </a:fld>
            <a:endParaRPr lang="en-US"/>
          </a:p>
        </p:txBody>
      </p:sp>
    </p:spTree>
    <p:extLst>
      <p:ext uri="{BB962C8B-B14F-4D97-AF65-F5344CB8AC3E}">
        <p14:creationId xmlns:p14="http://schemas.microsoft.com/office/powerpoint/2010/main" val="1298093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F4C1422-462D-5142-9924-93E4B4330461}" type="datetimeFigureOut">
              <a:rPr lang="en-US" smtClean="0"/>
              <a:t>15-10-27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77612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DF4C1422-462D-5142-9924-93E4B4330461}" type="datetimeFigureOut">
              <a:rPr lang="en-US" smtClean="0"/>
              <a:t>15-10-27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362697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DF4C1422-462D-5142-9924-93E4B4330461}" type="datetimeFigureOut">
              <a:rPr lang="en-US" smtClean="0"/>
              <a:t>15-10-27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2312822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DF4C1422-462D-5142-9924-93E4B4330461}" type="datetimeFigureOut">
              <a:rPr lang="en-US" smtClean="0"/>
              <a:t>15-10-27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2579618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DF4C1422-462D-5142-9924-93E4B4330461}" type="datetimeFigureOut">
              <a:rPr lang="en-US" smtClean="0"/>
              <a:t>15-10-27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207980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C1422-462D-5142-9924-93E4B4330461}" type="datetimeFigureOut">
              <a:rPr lang="en-US" smtClean="0"/>
              <a:t>15-10-27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15359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F4C1422-462D-5142-9924-93E4B4330461}" type="datetimeFigureOut">
              <a:rPr lang="en-US" smtClean="0"/>
              <a:t>15-10-27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96151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F4C1422-462D-5142-9924-93E4B4330461}" type="datetimeFigureOut">
              <a:rPr lang="en-US" smtClean="0"/>
              <a:t>15-10-27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8EA9-BEB2-6E47-9D66-A143BF59F4E9}" type="slidenum">
              <a:rPr lang="en-US" smtClean="0"/>
              <a:t>‹#›</a:t>
            </a:fld>
            <a:endParaRPr lang="en-US"/>
          </a:p>
        </p:txBody>
      </p:sp>
    </p:spTree>
    <p:extLst>
      <p:ext uri="{BB962C8B-B14F-4D97-AF65-F5344CB8AC3E}">
        <p14:creationId xmlns:p14="http://schemas.microsoft.com/office/powerpoint/2010/main" val="26704131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C1422-462D-5142-9924-93E4B4330461}" type="datetimeFigureOut">
              <a:rPr lang="en-US" smtClean="0"/>
              <a:t>15-10-27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58EA9-BEB2-6E47-9D66-A143BF59F4E9}" type="slidenum">
              <a:rPr lang="en-US" smtClean="0"/>
              <a:t>‹#›</a:t>
            </a:fld>
            <a:endParaRPr lang="en-US"/>
          </a:p>
        </p:txBody>
      </p:sp>
    </p:spTree>
    <p:extLst>
      <p:ext uri="{BB962C8B-B14F-4D97-AF65-F5344CB8AC3E}">
        <p14:creationId xmlns:p14="http://schemas.microsoft.com/office/powerpoint/2010/main" val="396237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www.hc-sc.gc.ca/ewh-semt/noise-bruit/turbine-eoliennes/summary-resume-eng.ph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0243" y="2428811"/>
            <a:ext cx="6510072" cy="830997"/>
          </a:xfrm>
          <a:prstGeom prst="rect">
            <a:avLst/>
          </a:prstGeom>
          <a:noFill/>
        </p:spPr>
        <p:txBody>
          <a:bodyPr wrap="square" rtlCol="0">
            <a:spAutoFit/>
          </a:bodyPr>
          <a:lstStyle/>
          <a:p>
            <a:pPr algn="ctr"/>
            <a:r>
              <a:rPr lang="en-US" sz="4800" dirty="0" smtClean="0"/>
              <a:t>Noise</a:t>
            </a:r>
            <a:endParaRPr lang="en-US" sz="4800" dirty="0"/>
          </a:p>
        </p:txBody>
      </p:sp>
    </p:spTree>
    <p:extLst>
      <p:ext uri="{BB962C8B-B14F-4D97-AF65-F5344CB8AC3E}">
        <p14:creationId xmlns:p14="http://schemas.microsoft.com/office/powerpoint/2010/main" val="31940274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Noise and health</a:t>
            </a:r>
            <a:endParaRPr lang="en-US" dirty="0"/>
          </a:p>
        </p:txBody>
      </p:sp>
      <p:sp>
        <p:nvSpPr>
          <p:cNvPr id="7" name="Text Placeholder 6"/>
          <p:cNvSpPr>
            <a:spLocks noGrp="1"/>
          </p:cNvSpPr>
          <p:nvPr>
            <p:ph type="body" sz="half" idx="1"/>
          </p:nvPr>
        </p:nvSpPr>
        <p:spPr/>
        <p:txBody>
          <a:bodyPr/>
          <a:lstStyle/>
          <a:p>
            <a:r>
              <a:rPr lang="en-US" dirty="0" smtClean="0"/>
              <a:t>Think about how the GAS model applies to hearing a car alarm go off</a:t>
            </a:r>
            <a:endParaRPr lang="en-US" dirty="0"/>
          </a:p>
        </p:txBody>
      </p:sp>
    </p:spTree>
    <p:extLst>
      <p:ext uri="{BB962C8B-B14F-4D97-AF65-F5344CB8AC3E}">
        <p14:creationId xmlns:p14="http://schemas.microsoft.com/office/powerpoint/2010/main" val="2747178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health</a:t>
            </a:r>
            <a:endParaRPr lang="en-US" dirty="0"/>
          </a:p>
        </p:txBody>
      </p:sp>
      <p:sp>
        <p:nvSpPr>
          <p:cNvPr id="3" name="Content Placeholder 2"/>
          <p:cNvSpPr>
            <a:spLocks noGrp="1"/>
          </p:cNvSpPr>
          <p:nvPr>
            <p:ph idx="1"/>
          </p:nvPr>
        </p:nvSpPr>
        <p:spPr>
          <a:xfrm>
            <a:off x="457200" y="1363912"/>
            <a:ext cx="8229600" cy="5119344"/>
          </a:xfrm>
        </p:spPr>
        <p:txBody>
          <a:bodyPr>
            <a:normAutofit fontScale="92500" lnSpcReduction="10000"/>
          </a:bodyPr>
          <a:lstStyle/>
          <a:p>
            <a:pPr>
              <a:lnSpc>
                <a:spcPct val="90000"/>
              </a:lnSpc>
            </a:pPr>
            <a:r>
              <a:rPr lang="en-US" dirty="0" smtClean="0">
                <a:latin typeface="Arial" charset="0"/>
              </a:rPr>
              <a:t>Increase in hypertension (high blood pressure)</a:t>
            </a:r>
          </a:p>
          <a:p>
            <a:pPr>
              <a:lnSpc>
                <a:spcPct val="90000"/>
              </a:lnSpc>
            </a:pPr>
            <a:r>
              <a:rPr lang="en-US" dirty="0" smtClean="0">
                <a:latin typeface="Arial" charset="0"/>
              </a:rPr>
              <a:t>Increased consumption of medication</a:t>
            </a:r>
          </a:p>
          <a:p>
            <a:pPr>
              <a:lnSpc>
                <a:spcPct val="90000"/>
              </a:lnSpc>
            </a:pPr>
            <a:r>
              <a:rPr lang="en-US" dirty="0" smtClean="0">
                <a:latin typeface="Arial" charset="0"/>
              </a:rPr>
              <a:t>Increased hospital admissions</a:t>
            </a:r>
          </a:p>
          <a:p>
            <a:pPr>
              <a:lnSpc>
                <a:spcPct val="90000"/>
              </a:lnSpc>
            </a:pPr>
            <a:r>
              <a:rPr lang="en-US" dirty="0" smtClean="0">
                <a:latin typeface="Arial" charset="0"/>
              </a:rPr>
              <a:t>Increase in physician visits</a:t>
            </a:r>
          </a:p>
          <a:p>
            <a:pPr>
              <a:lnSpc>
                <a:spcPct val="90000"/>
              </a:lnSpc>
            </a:pPr>
            <a:r>
              <a:rPr lang="en-US" dirty="0" smtClean="0">
                <a:latin typeface="Arial" charset="0"/>
              </a:rPr>
              <a:t>Increase in cardiovascular problems</a:t>
            </a:r>
          </a:p>
          <a:p>
            <a:pPr>
              <a:lnSpc>
                <a:spcPct val="90000"/>
              </a:lnSpc>
            </a:pPr>
            <a:r>
              <a:rPr lang="en-US" dirty="0" smtClean="0">
                <a:latin typeface="Arial" charset="0"/>
              </a:rPr>
              <a:t>Increase in sleep problems</a:t>
            </a:r>
          </a:p>
          <a:p>
            <a:pPr>
              <a:lnSpc>
                <a:spcPct val="90000"/>
              </a:lnSpc>
            </a:pPr>
            <a:r>
              <a:rPr lang="en-US" dirty="0" smtClean="0">
                <a:latin typeface="Arial" charset="0"/>
              </a:rPr>
              <a:t>Increase in mortality</a:t>
            </a:r>
          </a:p>
          <a:p>
            <a:pPr>
              <a:lnSpc>
                <a:spcPct val="90000"/>
              </a:lnSpc>
            </a:pPr>
            <a:r>
              <a:rPr lang="en-US" dirty="0" smtClean="0">
                <a:latin typeface="Arial" charset="0"/>
              </a:rPr>
              <a:t>Lower birth weight babies</a:t>
            </a:r>
          </a:p>
          <a:p>
            <a:pPr>
              <a:lnSpc>
                <a:spcPct val="90000"/>
              </a:lnSpc>
            </a:pPr>
            <a:r>
              <a:rPr lang="en-US" dirty="0" smtClean="0">
                <a:latin typeface="Arial" charset="0"/>
              </a:rPr>
              <a:t>Slower height and weight gains in children</a:t>
            </a:r>
          </a:p>
          <a:p>
            <a:pPr>
              <a:lnSpc>
                <a:spcPct val="90000"/>
              </a:lnSpc>
            </a:pPr>
            <a:r>
              <a:rPr lang="en-US" dirty="0" smtClean="0">
                <a:latin typeface="Arial" charset="0"/>
              </a:rPr>
              <a:t>Hearing loss</a:t>
            </a:r>
          </a:p>
          <a:p>
            <a:pPr marL="0" indent="0">
              <a:buNone/>
            </a:pPr>
            <a:endParaRPr lang="en-US" dirty="0"/>
          </a:p>
        </p:txBody>
      </p:sp>
    </p:spTree>
    <p:extLst>
      <p:ext uri="{BB962C8B-B14F-4D97-AF65-F5344CB8AC3E}">
        <p14:creationId xmlns:p14="http://schemas.microsoft.com/office/powerpoint/2010/main" val="1171609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health</a:t>
            </a:r>
            <a:endParaRPr lang="en-US" dirty="0"/>
          </a:p>
        </p:txBody>
      </p:sp>
      <p:sp>
        <p:nvSpPr>
          <p:cNvPr id="3" name="Content Placeholder 2"/>
          <p:cNvSpPr>
            <a:spLocks noGrp="1"/>
          </p:cNvSpPr>
          <p:nvPr>
            <p:ph idx="1"/>
          </p:nvPr>
        </p:nvSpPr>
        <p:spPr>
          <a:xfrm>
            <a:off x="457200" y="1408216"/>
            <a:ext cx="8229600" cy="5001199"/>
          </a:xfrm>
        </p:spPr>
        <p:txBody>
          <a:bodyPr>
            <a:normAutofit fontScale="92500" lnSpcReduction="10000"/>
          </a:bodyPr>
          <a:lstStyle/>
          <a:p>
            <a:r>
              <a:rPr lang="en-US" dirty="0" smtClean="0"/>
              <a:t>But can we psychologically adapt to the stress caused by noise? It appears so:</a:t>
            </a:r>
          </a:p>
          <a:p>
            <a:pPr lvl="1">
              <a:buFont typeface="Arial"/>
              <a:buChar char="•"/>
            </a:pPr>
            <a:r>
              <a:rPr lang="en-US" sz="2600" dirty="0" err="1" smtClean="0"/>
              <a:t>Nivison</a:t>
            </a:r>
            <a:r>
              <a:rPr lang="en-US" sz="2600" dirty="0" smtClean="0"/>
              <a:t>, M.E. and </a:t>
            </a:r>
            <a:r>
              <a:rPr lang="en-US" sz="2600" dirty="0" err="1" smtClean="0"/>
              <a:t>Endresen</a:t>
            </a:r>
            <a:r>
              <a:rPr lang="en-US" sz="2600" dirty="0" smtClean="0"/>
              <a:t>, I.M. (1993) An analysis of the relationships among environmental noise, annoyance and sensitivity to noise and the consequences for health and sleep, </a:t>
            </a:r>
            <a:r>
              <a:rPr lang="en-US" sz="2600" i="1" dirty="0" smtClean="0"/>
              <a:t>J </a:t>
            </a:r>
            <a:r>
              <a:rPr lang="en-US" sz="2600" i="1" dirty="0" err="1" smtClean="0"/>
              <a:t>Behav</a:t>
            </a:r>
            <a:r>
              <a:rPr lang="en-US" sz="2600" i="1" dirty="0" smtClean="0"/>
              <a:t> Med, </a:t>
            </a:r>
            <a:r>
              <a:rPr lang="en-US" sz="2600" dirty="0" smtClean="0"/>
              <a:t>16, 257-276. </a:t>
            </a:r>
          </a:p>
          <a:p>
            <a:pPr lvl="1">
              <a:buFont typeface="Arial"/>
              <a:buChar char="•"/>
            </a:pPr>
            <a:r>
              <a:rPr lang="en-US" sz="2600" dirty="0" smtClean="0">
                <a:hlinkClick r:id="rId3"/>
              </a:rPr>
              <a:t>http://www.hc-sc.gc.ca/ewh-semt/noise-bruit/turbine-eoliennes/summary-resume-eng.php</a:t>
            </a:r>
            <a:endParaRPr lang="en-US" sz="2600" dirty="0" smtClean="0"/>
          </a:p>
          <a:p>
            <a:r>
              <a:rPr lang="en-US" dirty="0" smtClean="0"/>
              <a:t>Lazarus and </a:t>
            </a:r>
            <a:r>
              <a:rPr lang="en-US" dirty="0" err="1" smtClean="0"/>
              <a:t>Folkman</a:t>
            </a:r>
            <a:r>
              <a:rPr lang="en-US" dirty="0" smtClean="0"/>
              <a:t> (1984) model considers the psychological appraisal of stressors (harm, threat, challenge)</a:t>
            </a:r>
            <a:endParaRPr lang="en-US" dirty="0"/>
          </a:p>
          <a:p>
            <a:pPr lvl="1">
              <a:buFont typeface="Arial"/>
              <a:buChar char="•"/>
            </a:pPr>
            <a:r>
              <a:rPr lang="en-US" dirty="0" smtClean="0"/>
              <a:t>Perception of stress, </a:t>
            </a:r>
            <a:r>
              <a:rPr lang="en-US" dirty="0"/>
              <a:t>c</a:t>
            </a:r>
            <a:r>
              <a:rPr lang="en-US" dirty="0" smtClean="0"/>
              <a:t>oping, vulnerability</a:t>
            </a:r>
          </a:p>
          <a:p>
            <a:pPr lvl="1"/>
            <a:endParaRPr lang="en-US" dirty="0" smtClean="0"/>
          </a:p>
          <a:p>
            <a:pPr lvl="1"/>
            <a:endParaRPr lang="en-US" dirty="0" smtClean="0"/>
          </a:p>
        </p:txBody>
      </p:sp>
    </p:spTree>
    <p:extLst>
      <p:ext uri="{BB962C8B-B14F-4D97-AF65-F5344CB8AC3E}">
        <p14:creationId xmlns:p14="http://schemas.microsoft.com/office/powerpoint/2010/main" val="36733980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p:txBody>
          <a:bodyPr/>
          <a:lstStyle/>
          <a:p>
            <a:r>
              <a:rPr lang="en-US" dirty="0" smtClean="0"/>
              <a:t>What </a:t>
            </a:r>
            <a:r>
              <a:rPr lang="en-US" dirty="0" err="1" smtClean="0"/>
              <a:t>behaviours</a:t>
            </a:r>
            <a:r>
              <a:rPr lang="en-US" dirty="0" smtClean="0"/>
              <a:t> do we engage in to cope with environmental noise?</a:t>
            </a:r>
          </a:p>
          <a:p>
            <a:pPr lvl="1">
              <a:buFont typeface="Arial"/>
              <a:buChar char="•"/>
            </a:pPr>
            <a:r>
              <a:rPr lang="en-US" dirty="0" smtClean="0"/>
              <a:t>Drown it out</a:t>
            </a:r>
          </a:p>
          <a:p>
            <a:pPr lvl="1"/>
            <a:endParaRPr lang="en-US" dirty="0"/>
          </a:p>
        </p:txBody>
      </p:sp>
    </p:spTree>
    <p:extLst>
      <p:ext uri="{BB962C8B-B14F-4D97-AF65-F5344CB8AC3E}">
        <p14:creationId xmlns:p14="http://schemas.microsoft.com/office/powerpoint/2010/main" val="9725261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PPT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30" y="1066800"/>
            <a:ext cx="8673891" cy="547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53" name="Text Box 5"/>
          <p:cNvSpPr txBox="1">
            <a:spLocks noChangeArrowheads="1"/>
          </p:cNvSpPr>
          <p:nvPr/>
        </p:nvSpPr>
        <p:spPr bwMode="auto">
          <a:xfrm>
            <a:off x="1600200" y="2286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3200"/>
              <a:t>Apple</a:t>
            </a:r>
            <a:r>
              <a:rPr lang="ja-JP" altLang="en-US" sz="3200">
                <a:latin typeface="Arial"/>
              </a:rPr>
              <a:t>’</a:t>
            </a:r>
            <a:r>
              <a:rPr lang="en-US" sz="3200"/>
              <a:t>s iPod Warning</a:t>
            </a:r>
          </a:p>
        </p:txBody>
      </p:sp>
      <p:sp>
        <p:nvSpPr>
          <p:cNvPr id="2" name="Frame 1"/>
          <p:cNvSpPr/>
          <p:nvPr/>
        </p:nvSpPr>
        <p:spPr>
          <a:xfrm>
            <a:off x="205430" y="3386904"/>
            <a:ext cx="6682633" cy="423363"/>
          </a:xfrm>
          <a:prstGeom prst="fram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52847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p:txBody>
          <a:bodyPr/>
          <a:lstStyle/>
          <a:p>
            <a:r>
              <a:rPr lang="en-US" dirty="0" smtClean="0"/>
              <a:t>What </a:t>
            </a:r>
            <a:r>
              <a:rPr lang="en-US" dirty="0" err="1" smtClean="0"/>
              <a:t>behaviours</a:t>
            </a:r>
            <a:r>
              <a:rPr lang="en-US" dirty="0" smtClean="0"/>
              <a:t> do we engage in to cope with environmental noise?</a:t>
            </a:r>
          </a:p>
          <a:p>
            <a:pPr lvl="1">
              <a:buFont typeface="Arial"/>
              <a:buChar char="•"/>
            </a:pPr>
            <a:r>
              <a:rPr lang="en-US" dirty="0" smtClean="0"/>
              <a:t>Compensate</a:t>
            </a:r>
          </a:p>
          <a:p>
            <a:pPr lvl="1"/>
            <a:endParaRPr lang="en-US" dirty="0"/>
          </a:p>
        </p:txBody>
      </p:sp>
    </p:spTree>
    <p:extLst>
      <p:ext uri="{BB962C8B-B14F-4D97-AF65-F5344CB8AC3E}">
        <p14:creationId xmlns:p14="http://schemas.microsoft.com/office/powerpoint/2010/main" val="37288333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p:txBody>
          <a:bodyPr/>
          <a:lstStyle/>
          <a:p>
            <a:r>
              <a:rPr lang="en-US" dirty="0" smtClean="0"/>
              <a:t>What </a:t>
            </a:r>
            <a:r>
              <a:rPr lang="en-US" dirty="0" err="1" smtClean="0"/>
              <a:t>behaviours</a:t>
            </a:r>
            <a:r>
              <a:rPr lang="en-US" dirty="0" smtClean="0"/>
              <a:t> do we engage in to cope with environmental noise?</a:t>
            </a:r>
          </a:p>
          <a:p>
            <a:pPr lvl="1">
              <a:buFont typeface="Arial"/>
              <a:buChar char="•"/>
            </a:pPr>
            <a:r>
              <a:rPr lang="en-US" dirty="0" smtClean="0"/>
              <a:t>Design around it</a:t>
            </a:r>
          </a:p>
          <a:p>
            <a:pPr lvl="1"/>
            <a:endParaRPr lang="en-US" dirty="0"/>
          </a:p>
        </p:txBody>
      </p:sp>
    </p:spTree>
    <p:extLst>
      <p:ext uri="{BB962C8B-B14F-4D97-AF65-F5344CB8AC3E}">
        <p14:creationId xmlns:p14="http://schemas.microsoft.com/office/powerpoint/2010/main" val="17544940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p:txBody>
          <a:bodyPr/>
          <a:lstStyle/>
          <a:p>
            <a:r>
              <a:rPr lang="en-US" dirty="0" smtClean="0"/>
              <a:t>How does noise change how we behave?</a:t>
            </a:r>
          </a:p>
          <a:p>
            <a:pPr lvl="1">
              <a:buFont typeface="Arial"/>
              <a:buChar char="•"/>
            </a:pPr>
            <a:r>
              <a:rPr lang="en-US" dirty="0" smtClean="0"/>
              <a:t>We help less in environments with a high level of environmental noise (Page, 1977)</a:t>
            </a:r>
          </a:p>
          <a:p>
            <a:pPr lvl="2"/>
            <a:r>
              <a:rPr lang="en-US" dirty="0" smtClean="0"/>
              <a:t>The number of people who helped pick up dropped cards</a:t>
            </a:r>
            <a:r>
              <a:rPr lang="en-US" dirty="0" smtClean="0">
                <a:solidFill>
                  <a:srgbClr val="FF0000"/>
                </a:solidFill>
              </a:rPr>
              <a:t> </a:t>
            </a:r>
            <a:r>
              <a:rPr lang="en-US" dirty="0" smtClean="0"/>
              <a:t>decreased in environments with more noise</a:t>
            </a:r>
          </a:p>
        </p:txBody>
      </p:sp>
      <p:graphicFrame>
        <p:nvGraphicFramePr>
          <p:cNvPr id="4" name="Table 3"/>
          <p:cNvGraphicFramePr>
            <a:graphicFrameLocks noGrp="1"/>
          </p:cNvGraphicFramePr>
          <p:nvPr>
            <p:extLst>
              <p:ext uri="{D42A27DB-BD31-4B8C-83A1-F6EECF244321}">
                <p14:modId xmlns:p14="http://schemas.microsoft.com/office/powerpoint/2010/main" val="3831533138"/>
              </p:ext>
            </p:extLst>
          </p:nvPr>
        </p:nvGraphicFramePr>
        <p:xfrm>
          <a:off x="1524000" y="4335868"/>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Noise Level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 Helping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50 dB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60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80 dB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45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dirty="0" smtClean="0"/>
                        <a:t>100 dB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35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8539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a:xfrm>
            <a:off x="457200" y="1378680"/>
            <a:ext cx="8229600" cy="4525963"/>
          </a:xfrm>
        </p:spPr>
        <p:txBody>
          <a:bodyPr/>
          <a:lstStyle/>
          <a:p>
            <a:r>
              <a:rPr lang="en-US" dirty="0" smtClean="0"/>
              <a:t>How does noise change how we behave?</a:t>
            </a:r>
          </a:p>
          <a:p>
            <a:pPr lvl="1">
              <a:buFont typeface="Arial"/>
              <a:buChar char="•"/>
            </a:pPr>
            <a:r>
              <a:rPr lang="en-US" dirty="0" smtClean="0"/>
              <a:t>We help less in environments with a high level of environmental noise (Page, 1977)</a:t>
            </a:r>
          </a:p>
          <a:p>
            <a:pPr lvl="2"/>
            <a:r>
              <a:rPr lang="en-US" dirty="0" smtClean="0"/>
              <a:t>The type of help we provide may be related to sex</a:t>
            </a:r>
          </a:p>
        </p:txBody>
      </p:sp>
      <p:graphicFrame>
        <p:nvGraphicFramePr>
          <p:cNvPr id="5" name="Table 4"/>
          <p:cNvGraphicFramePr>
            <a:graphicFrameLocks noGrp="1"/>
          </p:cNvGraphicFramePr>
          <p:nvPr>
            <p:extLst>
              <p:ext uri="{D42A27DB-BD31-4B8C-83A1-F6EECF244321}">
                <p14:modId xmlns:p14="http://schemas.microsoft.com/office/powerpoint/2010/main" val="2226501467"/>
              </p:ext>
            </p:extLst>
          </p:nvPr>
        </p:nvGraphicFramePr>
        <p:xfrm>
          <a:off x="2439508" y="5154691"/>
          <a:ext cx="4064000" cy="1381760"/>
        </p:xfrm>
        <a:graphic>
          <a:graphicData uri="http://schemas.openxmlformats.org/drawingml/2006/table">
            <a:tbl>
              <a:tblPr firstRow="1" bandRow="1">
                <a:tableStyleId>{5C22544A-7EE6-4342-B048-85BDC9FD1C3A}</a:tableStyleId>
              </a:tblPr>
              <a:tblGrid>
                <a:gridCol w="1016000"/>
                <a:gridCol w="1016000"/>
                <a:gridCol w="1016000"/>
                <a:gridCol w="1016000"/>
              </a:tblGrid>
              <a:tr h="370840">
                <a:tc gridSpan="2">
                  <a:txBody>
                    <a:bodyPr/>
                    <a:lstStyle/>
                    <a:p>
                      <a:pPr algn="ctr"/>
                      <a:r>
                        <a:rPr lang="en-US" dirty="0" smtClean="0"/>
                        <a:t>Physical help offered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tc>
                <a:tc gridSpan="2">
                  <a:txBody>
                    <a:bodyPr/>
                    <a:lstStyle/>
                    <a:p>
                      <a:pPr algn="ctr"/>
                      <a:r>
                        <a:rPr lang="en-US" dirty="0" smtClean="0"/>
                        <a:t>Verbal help offered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dirty="0"/>
                    </a:p>
                  </a:txBody>
                  <a:tcPr/>
                </a:tc>
              </a:tr>
              <a:tr h="370840">
                <a:tc>
                  <a:txBody>
                    <a:bodyPr/>
                    <a:lstStyle/>
                    <a:p>
                      <a:pPr algn="ctr"/>
                      <a:r>
                        <a:rPr lang="en-US" dirty="0" smtClean="0"/>
                        <a:t>Male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Female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Male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Female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lang="en-US" dirty="0" smtClean="0"/>
                        <a:t>72</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39</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14</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45</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5680895"/>
              </p:ext>
            </p:extLst>
          </p:nvPr>
        </p:nvGraphicFramePr>
        <p:xfrm>
          <a:off x="1848858" y="3632582"/>
          <a:ext cx="5238942" cy="1263581"/>
        </p:xfrm>
        <a:graphic>
          <a:graphicData uri="http://schemas.openxmlformats.org/drawingml/2006/table">
            <a:tbl>
              <a:tblPr firstRow="1" bandRow="1">
                <a:tableStyleId>{5C22544A-7EE6-4342-B048-85BDC9FD1C3A}</a:tableStyleId>
              </a:tblPr>
              <a:tblGrid>
                <a:gridCol w="2619471"/>
                <a:gridCol w="2619471"/>
              </a:tblGrid>
              <a:tr h="532061">
                <a:tc>
                  <a:txBody>
                    <a:bodyPr/>
                    <a:lstStyle/>
                    <a:p>
                      <a:pPr algn="ctr"/>
                      <a:r>
                        <a:rPr lang="en-US" dirty="0" smtClean="0"/>
                        <a:t>Level of street noise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Total %</a:t>
                      </a:r>
                      <a:r>
                        <a:rPr lang="en-US" baseline="0" dirty="0" smtClean="0"/>
                        <a:t> help offered</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26889">
                <a:tc>
                  <a:txBody>
                    <a:bodyPr/>
                    <a:lstStyle/>
                    <a:p>
                      <a:pPr algn="ctr"/>
                      <a:r>
                        <a:rPr lang="en-US" dirty="0" smtClean="0"/>
                        <a:t>72 dB (normal</a:t>
                      </a:r>
                      <a:r>
                        <a:rPr lang="en-US" baseline="0"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90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26889">
                <a:tc>
                  <a:txBody>
                    <a:bodyPr/>
                    <a:lstStyle/>
                    <a:p>
                      <a:pPr algn="ctr"/>
                      <a:r>
                        <a:rPr lang="en-US" dirty="0" smtClean="0"/>
                        <a:t>92 dB (construction)</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smtClean="0"/>
                        <a:t>80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7882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p:txBody>
          <a:bodyPr/>
          <a:lstStyle/>
          <a:p>
            <a:r>
              <a:rPr lang="en-US" dirty="0" smtClean="0"/>
              <a:t>Similar results were found by Mathews and Canon (1975)</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796" y="2642123"/>
            <a:ext cx="7075487"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7" name="Group 16"/>
          <p:cNvGrpSpPr/>
          <p:nvPr/>
        </p:nvGrpSpPr>
        <p:grpSpPr>
          <a:xfrm>
            <a:off x="2207013" y="5264478"/>
            <a:ext cx="4623631" cy="308225"/>
            <a:chOff x="2207013" y="5264478"/>
            <a:chExt cx="4623631" cy="308225"/>
          </a:xfrm>
        </p:grpSpPr>
        <p:cxnSp>
          <p:nvCxnSpPr>
            <p:cNvPr id="5" name="Straight Connector 4"/>
            <p:cNvCxnSpPr/>
            <p:nvPr/>
          </p:nvCxnSpPr>
          <p:spPr>
            <a:xfrm>
              <a:off x="3316684" y="5264478"/>
              <a:ext cx="3513960" cy="12329"/>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2207013" y="5572703"/>
              <a:ext cx="462363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830644" y="5264478"/>
              <a:ext cx="0" cy="30822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316684" y="5276807"/>
              <a:ext cx="0" cy="110961"/>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207013" y="5387768"/>
              <a:ext cx="1109671"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207013" y="5387768"/>
              <a:ext cx="0" cy="18493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19425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noise?</a:t>
            </a:r>
            <a:endParaRPr lang="en-US" dirty="0"/>
          </a:p>
        </p:txBody>
      </p:sp>
      <p:sp>
        <p:nvSpPr>
          <p:cNvPr id="3" name="Content Placeholder 2"/>
          <p:cNvSpPr>
            <a:spLocks noGrp="1"/>
          </p:cNvSpPr>
          <p:nvPr>
            <p:ph idx="1"/>
          </p:nvPr>
        </p:nvSpPr>
        <p:spPr/>
        <p:txBody>
          <a:bodyPr/>
          <a:lstStyle/>
          <a:p>
            <a:r>
              <a:rPr lang="en-US" dirty="0" smtClean="0"/>
              <a:t>Any type of sound</a:t>
            </a:r>
          </a:p>
          <a:p>
            <a:r>
              <a:rPr lang="en-US" dirty="0" smtClean="0"/>
              <a:t>Usually refer to loud or unpleasant sounds as “noise”</a:t>
            </a:r>
            <a:endParaRPr lang="en-US" dirty="0"/>
          </a:p>
        </p:txBody>
      </p:sp>
    </p:spTree>
    <p:extLst>
      <p:ext uri="{BB962C8B-B14F-4D97-AF65-F5344CB8AC3E}">
        <p14:creationId xmlns:p14="http://schemas.microsoft.com/office/powerpoint/2010/main" val="1717727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Noise and </a:t>
            </a:r>
            <a:r>
              <a:rPr lang="en-US" dirty="0" err="1" smtClean="0"/>
              <a:t>behaviour</a:t>
            </a:r>
            <a:endParaRPr lang="en-US" dirty="0"/>
          </a:p>
        </p:txBody>
      </p:sp>
      <p:sp>
        <p:nvSpPr>
          <p:cNvPr id="3" name="Content Placeholder 2"/>
          <p:cNvSpPr>
            <a:spLocks noGrp="1"/>
          </p:cNvSpPr>
          <p:nvPr>
            <p:ph idx="1"/>
          </p:nvPr>
        </p:nvSpPr>
        <p:spPr>
          <a:xfrm>
            <a:off x="457200" y="1378680"/>
            <a:ext cx="8229600" cy="5030735"/>
          </a:xfrm>
        </p:spPr>
        <p:txBody>
          <a:bodyPr>
            <a:normAutofit fontScale="92500" lnSpcReduction="20000"/>
          </a:bodyPr>
          <a:lstStyle/>
          <a:p>
            <a:pPr marL="0" indent="0" algn="ctr">
              <a:buNone/>
            </a:pPr>
            <a:r>
              <a:rPr lang="en-US" sz="3500" dirty="0" smtClean="0">
                <a:latin typeface="Calibri"/>
                <a:cs typeface="Calibri"/>
              </a:rPr>
              <a:t>Possible Explanations for Less Aid Under Noisy Conditions</a:t>
            </a:r>
          </a:p>
          <a:p>
            <a:r>
              <a:rPr lang="en-US" dirty="0" smtClean="0">
                <a:latin typeface="Calibri"/>
                <a:cs typeface="Calibri"/>
              </a:rPr>
              <a:t>Information overload may cause screening of inputs and a de-emphasis on needs of others</a:t>
            </a:r>
          </a:p>
          <a:p>
            <a:r>
              <a:rPr lang="en-US" dirty="0" smtClean="0">
                <a:latin typeface="Calibri"/>
                <a:cs typeface="Calibri"/>
              </a:rPr>
              <a:t>Noise may function as a distractor</a:t>
            </a:r>
          </a:p>
          <a:p>
            <a:r>
              <a:rPr lang="en-US" dirty="0" smtClean="0">
                <a:latin typeface="Calibri"/>
                <a:cs typeface="Calibri"/>
              </a:rPr>
              <a:t>Noise may prevent verbal communication, raising costs (efforts) of social interaction</a:t>
            </a:r>
          </a:p>
          <a:p>
            <a:r>
              <a:rPr lang="en-US" dirty="0" smtClean="0">
                <a:latin typeface="Calibri"/>
                <a:cs typeface="Calibri"/>
              </a:rPr>
              <a:t>Production of negative affect and mood change: irritation, annoyance, unpleasantness </a:t>
            </a:r>
          </a:p>
          <a:p>
            <a:r>
              <a:rPr lang="en-US" dirty="0" smtClean="0">
                <a:latin typeface="Calibri"/>
                <a:cs typeface="Calibri"/>
              </a:rPr>
              <a:t>Aversive quality of noise may lead to escape, reducing likelihood of assistance</a:t>
            </a:r>
          </a:p>
          <a:p>
            <a:endParaRPr lang="en-US" dirty="0"/>
          </a:p>
        </p:txBody>
      </p:sp>
    </p:spTree>
    <p:extLst>
      <p:ext uri="{BB962C8B-B14F-4D97-AF65-F5344CB8AC3E}">
        <p14:creationId xmlns:p14="http://schemas.microsoft.com/office/powerpoint/2010/main" val="11990505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p:txBody>
          <a:bodyPr/>
          <a:lstStyle/>
          <a:p>
            <a:r>
              <a:rPr lang="en-US" dirty="0" smtClean="0"/>
              <a:t>Environmental noise can impact how we learn, perceive, and process information</a:t>
            </a:r>
          </a:p>
          <a:p>
            <a:r>
              <a:rPr lang="en-US" dirty="0" smtClean="0"/>
              <a:t>This is especially true for children because	</a:t>
            </a:r>
          </a:p>
          <a:p>
            <a:pPr lvl="1">
              <a:buFont typeface="Arial"/>
              <a:buChar char="•"/>
            </a:pPr>
            <a:r>
              <a:rPr lang="en-US" dirty="0" smtClean="0"/>
              <a:t>They have better hearing than adults, but poorer listening skills</a:t>
            </a:r>
          </a:p>
          <a:p>
            <a:pPr lvl="1">
              <a:buFont typeface="Arial"/>
              <a:buChar char="•"/>
            </a:pPr>
            <a:r>
              <a:rPr lang="en-US" dirty="0" smtClean="0"/>
              <a:t>They have immature attention mechanisms</a:t>
            </a:r>
          </a:p>
          <a:p>
            <a:pPr lvl="1">
              <a:buFont typeface="Arial"/>
              <a:buChar char="•"/>
            </a:pPr>
            <a:r>
              <a:rPr lang="en-US" dirty="0" smtClean="0"/>
              <a:t>They require a higher signal: noise ratio</a:t>
            </a:r>
          </a:p>
          <a:p>
            <a:pPr lvl="1">
              <a:buFont typeface="Arial"/>
              <a:buChar char="•"/>
            </a:pPr>
            <a:r>
              <a:rPr lang="en-US" dirty="0" smtClean="0"/>
              <a:t>They have weak frustration coping skills</a:t>
            </a:r>
          </a:p>
        </p:txBody>
      </p:sp>
    </p:spTree>
    <p:extLst>
      <p:ext uri="{BB962C8B-B14F-4D97-AF65-F5344CB8AC3E}">
        <p14:creationId xmlns:p14="http://schemas.microsoft.com/office/powerpoint/2010/main" val="11332137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p:txBody>
          <a:bodyPr/>
          <a:lstStyle/>
          <a:p>
            <a:r>
              <a:rPr lang="en-US" dirty="0" smtClean="0"/>
              <a:t>Adults may cope with noise by tuning their attention. That is, they attempt to focus only on relevant sensory input</a:t>
            </a:r>
          </a:p>
          <a:p>
            <a:r>
              <a:rPr lang="en-US" dirty="0" smtClean="0"/>
              <a:t>Children raised in noisy environments may not have the ability to tune out distractor noises or to identify appropriate vs. inappropriate sound cues</a:t>
            </a:r>
          </a:p>
          <a:p>
            <a:r>
              <a:rPr lang="en-US" dirty="0" smtClean="0"/>
              <a:t>This may lead to poor verbal and reading skills</a:t>
            </a:r>
          </a:p>
        </p:txBody>
      </p:sp>
    </p:spTree>
    <p:extLst>
      <p:ext uri="{BB962C8B-B14F-4D97-AF65-F5344CB8AC3E}">
        <p14:creationId xmlns:p14="http://schemas.microsoft.com/office/powerpoint/2010/main" val="209404114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p:txBody>
          <a:bodyPr/>
          <a:lstStyle/>
          <a:p>
            <a:r>
              <a:rPr lang="en-US" dirty="0" smtClean="0"/>
              <a:t>How does noise change how we learn?</a:t>
            </a:r>
          </a:p>
          <a:p>
            <a:pPr lvl="1">
              <a:buFont typeface="Arial"/>
              <a:buChar char="•"/>
            </a:pPr>
            <a:r>
              <a:rPr lang="en-US" dirty="0" smtClean="0"/>
              <a:t>Children who learn in a noisy classroom perform worse on reading tasks relative to children in quieter classrooms (</a:t>
            </a:r>
            <a:r>
              <a:rPr lang="en-US" dirty="0" err="1" smtClean="0"/>
              <a:t>Bronzaft</a:t>
            </a:r>
            <a:r>
              <a:rPr lang="en-US" dirty="0" smtClean="0"/>
              <a:t>, 1981)</a:t>
            </a:r>
          </a:p>
          <a:p>
            <a:pPr lvl="2"/>
            <a:r>
              <a:rPr lang="en-US" dirty="0" err="1" smtClean="0"/>
              <a:t>Bronzaft</a:t>
            </a:r>
            <a:r>
              <a:rPr lang="en-US" dirty="0" smtClean="0"/>
              <a:t> measured reading achievement test scores at a school located 220 feet from an elevated train line—classes were disrupted every 4.5 minutes for a 30 second interval.</a:t>
            </a:r>
          </a:p>
        </p:txBody>
      </p:sp>
    </p:spTree>
    <p:extLst>
      <p:ext uri="{BB962C8B-B14F-4D97-AF65-F5344CB8AC3E}">
        <p14:creationId xmlns:p14="http://schemas.microsoft.com/office/powerpoint/2010/main" val="105712658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p:txBody>
          <a:bodyPr/>
          <a:lstStyle/>
          <a:p>
            <a:pPr>
              <a:lnSpc>
                <a:spcPct val="90000"/>
              </a:lnSpc>
            </a:pPr>
            <a:r>
              <a:rPr lang="en-US" dirty="0" smtClean="0">
                <a:latin typeface="Calibri"/>
                <a:cs typeface="Calibri"/>
              </a:rPr>
              <a:t>Students on the noisy side did significantly poorer on the standardized reading test.</a:t>
            </a:r>
          </a:p>
          <a:p>
            <a:pPr>
              <a:lnSpc>
                <a:spcPct val="90000"/>
              </a:lnSpc>
            </a:pPr>
            <a:endParaRPr lang="en-US" dirty="0" smtClean="0">
              <a:latin typeface="Calibri"/>
              <a:cs typeface="Calibri"/>
            </a:endParaRPr>
          </a:p>
          <a:p>
            <a:endParaRPr lang="en-US" dirty="0" smtClean="0"/>
          </a:p>
        </p:txBody>
      </p:sp>
      <p:pic>
        <p:nvPicPr>
          <p:cNvPr id="4" name="Picture 3" descr="Untitl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104" y="3072553"/>
            <a:ext cx="8235696" cy="1859280"/>
          </a:xfrm>
          <a:prstGeom prst="rect">
            <a:avLst/>
          </a:prstGeom>
        </p:spPr>
      </p:pic>
    </p:spTree>
    <p:extLst>
      <p:ext uri="{BB962C8B-B14F-4D97-AF65-F5344CB8AC3E}">
        <p14:creationId xmlns:p14="http://schemas.microsoft.com/office/powerpoint/2010/main" val="423510034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p:txBody>
          <a:bodyPr/>
          <a:lstStyle/>
          <a:p>
            <a:pPr>
              <a:lnSpc>
                <a:spcPct val="90000"/>
              </a:lnSpc>
            </a:pPr>
            <a:r>
              <a:rPr lang="en-US" dirty="0" smtClean="0">
                <a:latin typeface="Calibri"/>
                <a:cs typeface="Calibri"/>
              </a:rPr>
              <a:t>After noise reduction (rubber rail mounts, acoustic ceilings), total noise decreased 6-8dBA (train noise level = 81-83 </a:t>
            </a:r>
            <a:r>
              <a:rPr lang="en-US" dirty="0" err="1" smtClean="0">
                <a:latin typeface="Calibri"/>
                <a:cs typeface="Calibri"/>
              </a:rPr>
              <a:t>dBA</a:t>
            </a:r>
            <a:r>
              <a:rPr lang="en-US" dirty="0" smtClean="0">
                <a:latin typeface="Calibri"/>
                <a:cs typeface="Calibri"/>
              </a:rPr>
              <a:t>)</a:t>
            </a:r>
          </a:p>
          <a:p>
            <a:pPr>
              <a:lnSpc>
                <a:spcPct val="90000"/>
              </a:lnSpc>
            </a:pPr>
            <a:r>
              <a:rPr lang="en-US" dirty="0" smtClean="0">
                <a:latin typeface="Calibri"/>
                <a:cs typeface="Calibri"/>
              </a:rPr>
              <a:t>There were no significant reading test differences for quiet and noisy classrooms following the noise reduction interventions.</a:t>
            </a:r>
          </a:p>
          <a:p>
            <a:pPr>
              <a:lnSpc>
                <a:spcPct val="90000"/>
              </a:lnSpc>
            </a:pPr>
            <a:r>
              <a:rPr lang="en-US" dirty="0" smtClean="0">
                <a:latin typeface="Calibri"/>
                <a:cs typeface="Calibri"/>
              </a:rPr>
              <a:t>Is a Hawthorne effect possible?</a:t>
            </a:r>
          </a:p>
          <a:p>
            <a:endParaRPr lang="en-US" dirty="0" smtClean="0"/>
          </a:p>
        </p:txBody>
      </p:sp>
    </p:spTree>
    <p:extLst>
      <p:ext uri="{BB962C8B-B14F-4D97-AF65-F5344CB8AC3E}">
        <p14:creationId xmlns:p14="http://schemas.microsoft.com/office/powerpoint/2010/main" val="15270699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cognition</a:t>
            </a:r>
            <a:endParaRPr lang="en-US" dirty="0"/>
          </a:p>
        </p:txBody>
      </p:sp>
      <p:sp>
        <p:nvSpPr>
          <p:cNvPr id="3" name="Content Placeholder 2"/>
          <p:cNvSpPr>
            <a:spLocks noGrp="1"/>
          </p:cNvSpPr>
          <p:nvPr>
            <p:ph idx="1"/>
          </p:nvPr>
        </p:nvSpPr>
        <p:spPr>
          <a:xfrm>
            <a:off x="457200" y="1319608"/>
            <a:ext cx="8229600" cy="5252257"/>
          </a:xfrm>
        </p:spPr>
        <p:txBody>
          <a:bodyPr>
            <a:normAutofit fontScale="85000" lnSpcReduction="10000"/>
          </a:bodyPr>
          <a:lstStyle/>
          <a:p>
            <a:pPr marL="0" indent="0" algn="ctr">
              <a:buNone/>
            </a:pPr>
            <a:r>
              <a:rPr lang="en-US" sz="3500" dirty="0" smtClean="0">
                <a:latin typeface="Calibri"/>
                <a:cs typeface="Calibri"/>
              </a:rPr>
              <a:t>Children exposed to chronic noise also experience: </a:t>
            </a:r>
          </a:p>
          <a:p>
            <a:r>
              <a:rPr lang="en-US" dirty="0" smtClean="0">
                <a:latin typeface="Calibri"/>
                <a:cs typeface="Calibri"/>
              </a:rPr>
              <a:t>less persistent when it comes to completing tasks</a:t>
            </a:r>
          </a:p>
          <a:p>
            <a:r>
              <a:rPr lang="en-US" dirty="0" smtClean="0">
                <a:latin typeface="Calibri"/>
                <a:cs typeface="Calibri"/>
              </a:rPr>
              <a:t>Poorer auditory discrimination</a:t>
            </a:r>
          </a:p>
          <a:p>
            <a:r>
              <a:rPr lang="en-US" dirty="0" smtClean="0">
                <a:latin typeface="Calibri"/>
                <a:cs typeface="Calibri"/>
              </a:rPr>
              <a:t>Reduced physical growth</a:t>
            </a:r>
          </a:p>
          <a:p>
            <a:r>
              <a:rPr lang="en-US" dirty="0" smtClean="0">
                <a:latin typeface="Calibri"/>
                <a:cs typeface="Calibri"/>
              </a:rPr>
              <a:t>Slower psychological development</a:t>
            </a:r>
          </a:p>
          <a:p>
            <a:r>
              <a:rPr lang="en-US" dirty="0" smtClean="0">
                <a:latin typeface="Calibri"/>
                <a:cs typeface="Calibri"/>
              </a:rPr>
              <a:t>Poorer progress on standardized tests</a:t>
            </a:r>
          </a:p>
          <a:p>
            <a:r>
              <a:rPr lang="en-US" dirty="0" smtClean="0">
                <a:latin typeface="Calibri"/>
                <a:cs typeface="Calibri"/>
              </a:rPr>
              <a:t>Lower tolerance for frustration</a:t>
            </a:r>
          </a:p>
          <a:p>
            <a:r>
              <a:rPr lang="en-US" dirty="0" smtClean="0">
                <a:latin typeface="Calibri"/>
                <a:cs typeface="Calibri"/>
              </a:rPr>
              <a:t>Heightened blood pressure</a:t>
            </a:r>
          </a:p>
          <a:p>
            <a:r>
              <a:rPr lang="en-US" dirty="0" smtClean="0">
                <a:latin typeface="Calibri"/>
                <a:cs typeface="Calibri"/>
              </a:rPr>
              <a:t>Lessened perceptions of control</a:t>
            </a:r>
          </a:p>
          <a:p>
            <a:r>
              <a:rPr lang="en-US" dirty="0" smtClean="0">
                <a:latin typeface="Calibri"/>
                <a:cs typeface="Calibri"/>
              </a:rPr>
              <a:t>Lowered attentiveness</a:t>
            </a:r>
          </a:p>
          <a:p>
            <a:r>
              <a:rPr lang="en-US" dirty="0" smtClean="0">
                <a:latin typeface="Calibri"/>
                <a:cs typeface="Calibri"/>
              </a:rPr>
              <a:t>Heightened distractibility</a:t>
            </a:r>
          </a:p>
          <a:p>
            <a:endParaRPr lang="en-US" dirty="0" smtClean="0"/>
          </a:p>
        </p:txBody>
      </p:sp>
    </p:spTree>
    <p:extLst>
      <p:ext uri="{BB962C8B-B14F-4D97-AF65-F5344CB8AC3E}">
        <p14:creationId xmlns:p14="http://schemas.microsoft.com/office/powerpoint/2010/main" val="16562667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Up Exam</a:t>
            </a:r>
            <a:endParaRPr lang="en-US" dirty="0"/>
          </a:p>
        </p:txBody>
      </p:sp>
      <p:sp>
        <p:nvSpPr>
          <p:cNvPr id="3" name="Content Placeholder 2"/>
          <p:cNvSpPr>
            <a:spLocks noGrp="1"/>
          </p:cNvSpPr>
          <p:nvPr>
            <p:ph idx="1"/>
          </p:nvPr>
        </p:nvSpPr>
        <p:spPr/>
        <p:txBody>
          <a:bodyPr/>
          <a:lstStyle/>
          <a:p>
            <a:pPr marL="0" indent="0">
              <a:buNone/>
            </a:pPr>
            <a:r>
              <a:rPr lang="en-US" dirty="0" smtClean="0"/>
              <a:t>Exam 1 &amp; 2 make up:</a:t>
            </a:r>
          </a:p>
          <a:p>
            <a:pPr marL="0" indent="0">
              <a:buNone/>
            </a:pPr>
            <a:r>
              <a:rPr lang="en-US" dirty="0" smtClean="0"/>
              <a:t>Friday, November 27</a:t>
            </a:r>
          </a:p>
          <a:p>
            <a:pPr marL="0" indent="0">
              <a:buNone/>
            </a:pPr>
            <a:r>
              <a:rPr lang="en-US" dirty="0" smtClean="0"/>
              <a:t>1 – 4 pm</a:t>
            </a:r>
          </a:p>
          <a:p>
            <a:pPr marL="0" indent="0">
              <a:buNone/>
            </a:pPr>
            <a:r>
              <a:rPr lang="en-US" dirty="0" smtClean="0"/>
              <a:t>BSB 061</a:t>
            </a:r>
          </a:p>
          <a:p>
            <a:pPr>
              <a:buFont typeface="Arial" panose="020B0604020202020204" pitchFamily="34" charset="0"/>
              <a:buChar char="•"/>
            </a:pPr>
            <a:r>
              <a:rPr lang="en-US" dirty="0" smtClean="0"/>
              <a:t>Only individuals who have provided proper documentation will be able to write the make up</a:t>
            </a:r>
          </a:p>
          <a:p>
            <a:pPr>
              <a:buFont typeface="Arial" panose="020B0604020202020204" pitchFamily="34" charset="0"/>
              <a:buChar char="•"/>
            </a:pPr>
            <a:r>
              <a:rPr lang="en-US" dirty="0" smtClean="0"/>
              <a:t>4 essay questions worth 25 points each</a:t>
            </a:r>
            <a:endParaRPr lang="en-US" dirty="0"/>
          </a:p>
        </p:txBody>
      </p:sp>
    </p:spTree>
    <p:extLst>
      <p:ext uri="{BB962C8B-B14F-4D97-AF65-F5344CB8AC3E}">
        <p14:creationId xmlns:p14="http://schemas.microsoft.com/office/powerpoint/2010/main" val="327013490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a:t>
            </a:r>
            <a:endParaRPr lang="en-US" dirty="0"/>
          </a:p>
        </p:txBody>
      </p:sp>
      <p:sp>
        <p:nvSpPr>
          <p:cNvPr id="3" name="Content Placeholder 2"/>
          <p:cNvSpPr>
            <a:spLocks noGrp="1"/>
          </p:cNvSpPr>
          <p:nvPr>
            <p:ph idx="1"/>
          </p:nvPr>
        </p:nvSpPr>
        <p:spPr/>
        <p:txBody>
          <a:bodyPr/>
          <a:lstStyle/>
          <a:p>
            <a:pPr marL="0" indent="0" algn="ctr">
              <a:buNone/>
            </a:pPr>
            <a:endParaRPr lang="en-US" dirty="0" smtClean="0">
              <a:solidFill>
                <a:srgbClr val="FF0000"/>
              </a:solidFill>
            </a:endParaRPr>
          </a:p>
          <a:p>
            <a:pPr marL="0" indent="0" algn="ctr">
              <a:buNone/>
            </a:pPr>
            <a:endParaRPr lang="en-US" dirty="0">
              <a:solidFill>
                <a:srgbClr val="FF0000"/>
              </a:solidFill>
            </a:endParaRPr>
          </a:p>
          <a:p>
            <a:pPr marL="0" indent="0" algn="ctr">
              <a:buNone/>
            </a:pPr>
            <a:r>
              <a:rPr lang="en-US" dirty="0" smtClean="0">
                <a:solidFill>
                  <a:srgbClr val="FF0000"/>
                </a:solidFill>
              </a:rPr>
              <a:t>IN CLASS!</a:t>
            </a:r>
            <a:br>
              <a:rPr lang="en-US" dirty="0" smtClean="0">
                <a:solidFill>
                  <a:srgbClr val="FF0000"/>
                </a:solidFill>
              </a:rPr>
            </a:br>
            <a:r>
              <a:rPr lang="en-US" dirty="0" smtClean="0">
                <a:solidFill>
                  <a:srgbClr val="FF0000"/>
                </a:solidFill>
              </a:rPr>
              <a:t>DECEMBER 2</a:t>
            </a:r>
          </a:p>
          <a:p>
            <a:pPr marL="0" indent="0" algn="ctr">
              <a:buNone/>
            </a:pPr>
            <a:endParaRPr lang="en-US" dirty="0">
              <a:solidFill>
                <a:srgbClr val="FF0000"/>
              </a:solidFill>
            </a:endParaRPr>
          </a:p>
        </p:txBody>
      </p:sp>
    </p:spTree>
    <p:extLst>
      <p:ext uri="{BB962C8B-B14F-4D97-AF65-F5344CB8AC3E}">
        <p14:creationId xmlns:p14="http://schemas.microsoft.com/office/powerpoint/2010/main" val="3467027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noise measured?</a:t>
            </a:r>
            <a:endParaRPr lang="en-US" dirty="0"/>
          </a:p>
        </p:txBody>
      </p:sp>
      <p:sp>
        <p:nvSpPr>
          <p:cNvPr id="3" name="Content Placeholder 2"/>
          <p:cNvSpPr>
            <a:spLocks noGrp="1"/>
          </p:cNvSpPr>
          <p:nvPr>
            <p:ph idx="1"/>
          </p:nvPr>
        </p:nvSpPr>
        <p:spPr/>
        <p:txBody>
          <a:bodyPr/>
          <a:lstStyle/>
          <a:p>
            <a:r>
              <a:rPr lang="en-US" dirty="0" smtClean="0"/>
              <a:t>Sound waves create pressure</a:t>
            </a:r>
          </a:p>
          <a:p>
            <a:r>
              <a:rPr lang="en-US" dirty="0" smtClean="0"/>
              <a:t>The amount of pressure relates to loudness</a:t>
            </a:r>
          </a:p>
          <a:p>
            <a:r>
              <a:rPr lang="en-US" dirty="0" smtClean="0"/>
              <a:t>Noise is </a:t>
            </a:r>
            <a:r>
              <a:rPr lang="en-US" dirty="0" smtClean="0"/>
              <a:t>measured in dB</a:t>
            </a:r>
          </a:p>
          <a:p>
            <a:r>
              <a:rPr lang="en-US" dirty="0" smtClean="0"/>
              <a:t>dB are measured on a logarithmic scale</a:t>
            </a:r>
          </a:p>
        </p:txBody>
      </p:sp>
    </p:spTree>
    <p:extLst>
      <p:ext uri="{BB962C8B-B14F-4D97-AF65-F5344CB8AC3E}">
        <p14:creationId xmlns:p14="http://schemas.microsoft.com/office/powerpoint/2010/main" val="2897414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noise applies to psychology</a:t>
            </a:r>
            <a:endParaRPr lang="en-US" dirty="0"/>
          </a:p>
        </p:txBody>
      </p:sp>
      <p:sp>
        <p:nvSpPr>
          <p:cNvPr id="3" name="Content Placeholder 2"/>
          <p:cNvSpPr>
            <a:spLocks noGrp="1"/>
          </p:cNvSpPr>
          <p:nvPr>
            <p:ph idx="1"/>
          </p:nvPr>
        </p:nvSpPr>
        <p:spPr>
          <a:xfrm>
            <a:off x="457200" y="1408216"/>
            <a:ext cx="8229600" cy="5119345"/>
          </a:xfrm>
        </p:spPr>
        <p:txBody>
          <a:bodyPr>
            <a:normAutofit fontScale="92500" lnSpcReduction="10000"/>
          </a:bodyPr>
          <a:lstStyle/>
          <a:p>
            <a:r>
              <a:rPr lang="en-US" dirty="0" smtClean="0"/>
              <a:t>Affect and health</a:t>
            </a:r>
          </a:p>
          <a:p>
            <a:pPr lvl="1">
              <a:buFont typeface="Arial"/>
              <a:buChar char="•"/>
            </a:pPr>
            <a:r>
              <a:rPr lang="en-US" dirty="0" smtClean="0"/>
              <a:t>Environmental noise can impact our health via stress, mood</a:t>
            </a:r>
          </a:p>
          <a:p>
            <a:r>
              <a:rPr lang="en-US" dirty="0" err="1" smtClean="0"/>
              <a:t>Behaviour</a:t>
            </a:r>
            <a:endParaRPr lang="en-US" dirty="0"/>
          </a:p>
          <a:p>
            <a:pPr lvl="1">
              <a:buFont typeface="Arial"/>
              <a:buChar char="•"/>
            </a:pPr>
            <a:r>
              <a:rPr lang="en-US" dirty="0" smtClean="0"/>
              <a:t>Exposure to environmental noise can influence </a:t>
            </a:r>
            <a:r>
              <a:rPr lang="en-US" dirty="0" err="1" smtClean="0"/>
              <a:t>behaviour</a:t>
            </a:r>
            <a:r>
              <a:rPr lang="en-US" dirty="0" smtClean="0"/>
              <a:t> such as helping, aggression</a:t>
            </a:r>
          </a:p>
          <a:p>
            <a:pPr lvl="1">
              <a:buFont typeface="Arial"/>
              <a:buChar char="•"/>
            </a:pPr>
            <a:r>
              <a:rPr lang="en-US" dirty="0" smtClean="0"/>
              <a:t>We cope with unwanted noise by changing our </a:t>
            </a:r>
            <a:r>
              <a:rPr lang="en-US" dirty="0" err="1" smtClean="0"/>
              <a:t>behaviour</a:t>
            </a:r>
            <a:endParaRPr lang="en-US" dirty="0" smtClean="0"/>
          </a:p>
          <a:p>
            <a:r>
              <a:rPr lang="en-US" dirty="0" smtClean="0"/>
              <a:t>Cognition</a:t>
            </a:r>
          </a:p>
          <a:p>
            <a:pPr lvl="1">
              <a:buFont typeface="Arial"/>
              <a:buChar char="•"/>
            </a:pPr>
            <a:r>
              <a:rPr lang="en-US" dirty="0" smtClean="0"/>
              <a:t>Noise perception can change depending on exposure length (adaptation)</a:t>
            </a:r>
          </a:p>
          <a:p>
            <a:pPr lvl="1">
              <a:buFont typeface="Arial"/>
              <a:buChar char="•"/>
            </a:pPr>
            <a:r>
              <a:rPr lang="en-US" dirty="0" smtClean="0"/>
              <a:t>Noise can change how we learn or complete tasks</a:t>
            </a:r>
            <a:endParaRPr lang="en-US" dirty="0"/>
          </a:p>
        </p:txBody>
      </p:sp>
    </p:spTree>
    <p:extLst>
      <p:ext uri="{BB962C8B-B14F-4D97-AF65-F5344CB8AC3E}">
        <p14:creationId xmlns:p14="http://schemas.microsoft.com/office/powerpoint/2010/main" val="36460502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noise</a:t>
            </a:r>
            <a:endParaRPr lang="en-US" dirty="0"/>
          </a:p>
        </p:txBody>
      </p:sp>
      <p:sp>
        <p:nvSpPr>
          <p:cNvPr id="3" name="Content Placeholder 2"/>
          <p:cNvSpPr>
            <a:spLocks noGrp="1"/>
          </p:cNvSpPr>
          <p:nvPr>
            <p:ph idx="1"/>
          </p:nvPr>
        </p:nvSpPr>
        <p:spPr>
          <a:xfrm>
            <a:off x="457200" y="1417638"/>
            <a:ext cx="8229600" cy="4708525"/>
          </a:xfrm>
        </p:spPr>
        <p:txBody>
          <a:bodyPr/>
          <a:lstStyle/>
          <a:p>
            <a:r>
              <a:rPr lang="en-US" dirty="0" smtClean="0"/>
              <a:t>Outdoors</a:t>
            </a:r>
          </a:p>
          <a:p>
            <a:pPr lvl="1"/>
            <a:r>
              <a:rPr lang="en-US" dirty="0" smtClean="0"/>
              <a:t>Airplanes, traffic, wind, animals, construction</a:t>
            </a:r>
          </a:p>
          <a:p>
            <a:pPr marL="457200" lvl="1" indent="0">
              <a:buNone/>
            </a:pPr>
            <a:endParaRPr lang="en-US" dirty="0" smtClean="0"/>
          </a:p>
          <a:p>
            <a:r>
              <a:rPr lang="en-US" dirty="0" smtClean="0"/>
              <a:t>Indoors</a:t>
            </a:r>
          </a:p>
          <a:p>
            <a:pPr lvl="1"/>
            <a:r>
              <a:rPr lang="en-US" dirty="0" smtClean="0"/>
              <a:t>Ventilation systems, </a:t>
            </a:r>
            <a:r>
              <a:rPr lang="en-US" dirty="0" err="1" smtClean="0"/>
              <a:t>neighbours</a:t>
            </a:r>
            <a:r>
              <a:rPr lang="en-US" dirty="0" smtClean="0"/>
              <a:t>, electronics, conversations</a:t>
            </a:r>
          </a:p>
        </p:txBody>
      </p:sp>
    </p:spTree>
    <p:extLst>
      <p:ext uri="{BB962C8B-B14F-4D97-AF65-F5344CB8AC3E}">
        <p14:creationId xmlns:p14="http://schemas.microsoft.com/office/powerpoint/2010/main" val="4011787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a:xfrm>
            <a:off x="457200" y="1417638"/>
            <a:ext cx="8229600" cy="4708525"/>
          </a:xfrm>
        </p:spPr>
        <p:txBody>
          <a:bodyPr/>
          <a:lstStyle/>
          <a:p>
            <a:pPr marL="0" indent="0">
              <a:buNone/>
            </a:pPr>
            <a:r>
              <a:rPr lang="en-US" dirty="0" smtClean="0"/>
              <a:t>Things to consider:</a:t>
            </a:r>
          </a:p>
          <a:p>
            <a:r>
              <a:rPr lang="en-US" dirty="0" smtClean="0"/>
              <a:t>What </a:t>
            </a:r>
            <a:r>
              <a:rPr lang="en-US" dirty="0" smtClean="0"/>
              <a:t>are examples of the sources of environmental noise given in the video?</a:t>
            </a:r>
          </a:p>
          <a:p>
            <a:r>
              <a:rPr lang="en-US" dirty="0" smtClean="0"/>
              <a:t>How do people change their </a:t>
            </a:r>
            <a:r>
              <a:rPr lang="en-US" dirty="0" err="1" smtClean="0"/>
              <a:t>behaviour</a:t>
            </a:r>
            <a:r>
              <a:rPr lang="en-US" dirty="0" smtClean="0"/>
              <a:t> to cope with noise?</a:t>
            </a:r>
          </a:p>
          <a:p>
            <a:r>
              <a:rPr lang="en-US" dirty="0" smtClean="0"/>
              <a:t>What affect did noise have on some of the people interviewed?</a:t>
            </a:r>
            <a:endParaRPr lang="en-US" dirty="0" smtClean="0"/>
          </a:p>
        </p:txBody>
      </p:sp>
    </p:spTree>
    <p:extLst>
      <p:ext uri="{BB962C8B-B14F-4D97-AF65-F5344CB8AC3E}">
        <p14:creationId xmlns:p14="http://schemas.microsoft.com/office/powerpoint/2010/main" val="2508224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health</a:t>
            </a:r>
            <a:endParaRPr lang="en-US" dirty="0"/>
          </a:p>
        </p:txBody>
      </p:sp>
      <p:sp>
        <p:nvSpPr>
          <p:cNvPr id="3" name="Content Placeholder 2"/>
          <p:cNvSpPr>
            <a:spLocks noGrp="1"/>
          </p:cNvSpPr>
          <p:nvPr>
            <p:ph idx="1"/>
          </p:nvPr>
        </p:nvSpPr>
        <p:spPr>
          <a:xfrm>
            <a:off x="457200" y="1408216"/>
            <a:ext cx="8229600" cy="4525963"/>
          </a:xfrm>
        </p:spPr>
        <p:txBody>
          <a:bodyPr/>
          <a:lstStyle/>
          <a:p>
            <a:pPr marL="0" indent="0">
              <a:buNone/>
            </a:pPr>
            <a:r>
              <a:rPr lang="en-US" b="1" dirty="0"/>
              <a:t>Wind farm opponents cheer federal study of health effects</a:t>
            </a:r>
          </a:p>
          <a:p>
            <a:pPr marL="0" indent="0">
              <a:buNone/>
            </a:pPr>
            <a:r>
              <a:rPr lang="en-US" sz="1400" dirty="0" smtClean="0"/>
              <a:t>The </a:t>
            </a:r>
            <a:r>
              <a:rPr lang="en-US" sz="1400" dirty="0"/>
              <a:t>Canadian Press Posted: Jul 11, 2012 9:37 AM ET Last Updated: Jul 11, 2012 2:57 PM ET</a:t>
            </a:r>
          </a:p>
        </p:txBody>
      </p:sp>
    </p:spTree>
    <p:extLst>
      <p:ext uri="{BB962C8B-B14F-4D97-AF65-F5344CB8AC3E}">
        <p14:creationId xmlns:p14="http://schemas.microsoft.com/office/powerpoint/2010/main" val="36220101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r>
              <a:rPr lang="en-US" sz="3600" dirty="0">
                <a:latin typeface="Calibri (headings)"/>
                <a:cs typeface="Calibri (headings)"/>
              </a:rPr>
              <a:t>Hans </a:t>
            </a:r>
            <a:r>
              <a:rPr lang="en-US" sz="3600" dirty="0" err="1">
                <a:latin typeface="Calibri (headings)"/>
                <a:cs typeface="Calibri (headings)"/>
              </a:rPr>
              <a:t>Selye</a:t>
            </a:r>
            <a:r>
              <a:rPr lang="en-US" sz="3600" dirty="0">
                <a:latin typeface="Calibri (headings)"/>
                <a:cs typeface="Calibri (headings)"/>
              </a:rPr>
              <a:t/>
            </a:r>
            <a:br>
              <a:rPr lang="en-US" sz="3600" dirty="0">
                <a:latin typeface="Calibri (headings)"/>
                <a:cs typeface="Calibri (headings)"/>
              </a:rPr>
            </a:br>
            <a:r>
              <a:rPr lang="en-US" sz="3600" dirty="0">
                <a:latin typeface="Calibri (headings)"/>
                <a:cs typeface="Calibri (headings)"/>
              </a:rPr>
              <a:t>1907-1982</a:t>
            </a:r>
          </a:p>
        </p:txBody>
      </p:sp>
      <p:sp>
        <p:nvSpPr>
          <p:cNvPr id="28675" name="Rectangle 3"/>
          <p:cNvSpPr>
            <a:spLocks noGrp="1" noChangeArrowheads="1"/>
          </p:cNvSpPr>
          <p:nvPr>
            <p:ph type="body" sz="half" idx="1"/>
          </p:nvPr>
        </p:nvSpPr>
        <p:spPr/>
        <p:txBody>
          <a:bodyPr>
            <a:noAutofit/>
          </a:bodyPr>
          <a:lstStyle/>
          <a:p>
            <a:r>
              <a:rPr lang="en-US" dirty="0" err="1">
                <a:latin typeface="Calibri"/>
                <a:cs typeface="Calibri"/>
              </a:rPr>
              <a:t>Selye</a:t>
            </a:r>
            <a:r>
              <a:rPr lang="en-US" dirty="0">
                <a:latin typeface="Calibri"/>
                <a:cs typeface="Calibri"/>
              </a:rPr>
              <a:t> was the pioneer in stress theory.</a:t>
            </a:r>
          </a:p>
          <a:p>
            <a:r>
              <a:rPr lang="en-US" dirty="0">
                <a:latin typeface="Calibri"/>
                <a:cs typeface="Calibri"/>
              </a:rPr>
              <a:t> Stress was defined as the nonspecific response of the body to any demands made upon it.</a:t>
            </a:r>
          </a:p>
        </p:txBody>
      </p:sp>
    </p:spTree>
    <p:extLst>
      <p:ext uri="{BB962C8B-B14F-4D97-AF65-F5344CB8AC3E}">
        <p14:creationId xmlns:p14="http://schemas.microsoft.com/office/powerpoint/2010/main" val="13338544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Noise and health</a:t>
            </a:r>
            <a:endParaRPr lang="en-US" dirty="0"/>
          </a:p>
        </p:txBody>
      </p:sp>
      <p:sp>
        <p:nvSpPr>
          <p:cNvPr id="3" name="Content Placeholder 2"/>
          <p:cNvSpPr>
            <a:spLocks noGrp="1"/>
          </p:cNvSpPr>
          <p:nvPr>
            <p:ph idx="1"/>
          </p:nvPr>
        </p:nvSpPr>
        <p:spPr/>
        <p:txBody>
          <a:bodyPr/>
          <a:lstStyle/>
          <a:p>
            <a:r>
              <a:rPr lang="en-US" dirty="0" smtClean="0"/>
              <a:t>What demands does noise put on the body?</a:t>
            </a:r>
          </a:p>
          <a:p>
            <a:pPr lvl="1">
              <a:buFont typeface="Arial"/>
              <a:buChar char="•"/>
            </a:pPr>
            <a:r>
              <a:rPr lang="en-US" dirty="0" smtClean="0"/>
              <a:t>According to </a:t>
            </a:r>
            <a:r>
              <a:rPr lang="en-US" dirty="0" err="1" smtClean="0"/>
              <a:t>Selye’s</a:t>
            </a:r>
            <a:r>
              <a:rPr lang="en-US" dirty="0" smtClean="0"/>
              <a:t> General Adaptation Syndrome (GAS), noise can cause stress which leads to arousal in the body </a:t>
            </a:r>
          </a:p>
          <a:p>
            <a:pPr lvl="1">
              <a:buFont typeface="Arial"/>
              <a:buChar char="•"/>
            </a:pPr>
            <a:r>
              <a:rPr lang="en-US" dirty="0" smtClean="0"/>
              <a:t>GAS model: </a:t>
            </a:r>
            <a:r>
              <a:rPr lang="en-US" dirty="0" smtClean="0">
                <a:solidFill>
                  <a:srgbClr val="FF0000"/>
                </a:solidFill>
              </a:rPr>
              <a:t>Alarm</a:t>
            </a:r>
            <a:r>
              <a:rPr lang="en-US" dirty="0" smtClean="0"/>
              <a:t> (prepare to meet a threat), </a:t>
            </a:r>
            <a:r>
              <a:rPr lang="en-US" dirty="0" smtClean="0">
                <a:solidFill>
                  <a:srgbClr val="FF0000"/>
                </a:solidFill>
              </a:rPr>
              <a:t>resistance</a:t>
            </a:r>
            <a:r>
              <a:rPr lang="en-US" dirty="0" smtClean="0"/>
              <a:t> (coping), </a:t>
            </a:r>
            <a:r>
              <a:rPr lang="en-US" dirty="0" smtClean="0">
                <a:solidFill>
                  <a:srgbClr val="FF0000"/>
                </a:solidFill>
              </a:rPr>
              <a:t>exhaustion</a:t>
            </a:r>
            <a:r>
              <a:rPr lang="en-US" dirty="0" smtClean="0"/>
              <a:t> (physical resources are depleted)</a:t>
            </a:r>
          </a:p>
          <a:p>
            <a:pPr lvl="1"/>
            <a:endParaRPr lang="en-US" dirty="0"/>
          </a:p>
        </p:txBody>
      </p:sp>
    </p:spTree>
    <p:extLst>
      <p:ext uri="{BB962C8B-B14F-4D97-AF65-F5344CB8AC3E}">
        <p14:creationId xmlns:p14="http://schemas.microsoft.com/office/powerpoint/2010/main" val="32861444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TotalTime>
  <Words>1485</Words>
  <Application>Microsoft Macintosh PowerPoint</Application>
  <PresentationFormat>On-screen Show (4:3)</PresentationFormat>
  <Paragraphs>189</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What is noise?</vt:lpstr>
      <vt:lpstr>How is noise measured?</vt:lpstr>
      <vt:lpstr>How noise applies to psychology</vt:lpstr>
      <vt:lpstr>Sources of noise</vt:lpstr>
      <vt:lpstr>Video</vt:lpstr>
      <vt:lpstr>Noise and health</vt:lpstr>
      <vt:lpstr>Hans Selye 1907-1982</vt:lpstr>
      <vt:lpstr>Noise and health</vt:lpstr>
      <vt:lpstr>Noise and health</vt:lpstr>
      <vt:lpstr>Noise and health</vt:lpstr>
      <vt:lpstr>Noise and health</vt:lpstr>
      <vt:lpstr>Noise and behaviour</vt:lpstr>
      <vt:lpstr>PowerPoint Presentation</vt:lpstr>
      <vt:lpstr>Noise and behaviour</vt:lpstr>
      <vt:lpstr>Noise and behaviour</vt:lpstr>
      <vt:lpstr>Noise and behaviour</vt:lpstr>
      <vt:lpstr>Noise and behaviour</vt:lpstr>
      <vt:lpstr>Noise and behaviour</vt:lpstr>
      <vt:lpstr>Noise and behaviour</vt:lpstr>
      <vt:lpstr>Noise and cognition</vt:lpstr>
      <vt:lpstr>Noise and cognition</vt:lpstr>
      <vt:lpstr>Noise and cognition</vt:lpstr>
      <vt:lpstr>Noise and cognition</vt:lpstr>
      <vt:lpstr>Noise and cognition</vt:lpstr>
      <vt:lpstr>Noise and cognition</vt:lpstr>
      <vt:lpstr>Make Up Exam</vt:lpstr>
      <vt:lpstr>Final Exam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George</dc:creator>
  <cp:lastModifiedBy>Meghan George</cp:lastModifiedBy>
  <cp:revision>47</cp:revision>
  <dcterms:created xsi:type="dcterms:W3CDTF">2015-10-22T17:10:58Z</dcterms:created>
  <dcterms:modified xsi:type="dcterms:W3CDTF">2015-10-28T01:25:38Z</dcterms:modified>
</cp:coreProperties>
</file>